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4"/>
  </p:notesMasterIdLst>
  <p:sldIdLst>
    <p:sldId id="277" r:id="rId2"/>
    <p:sldId id="361" r:id="rId3"/>
    <p:sldId id="317" r:id="rId4"/>
    <p:sldId id="318" r:id="rId5"/>
    <p:sldId id="326" r:id="rId6"/>
    <p:sldId id="336" r:id="rId7"/>
    <p:sldId id="346" r:id="rId8"/>
    <p:sldId id="347" r:id="rId9"/>
    <p:sldId id="319" r:id="rId10"/>
    <p:sldId id="320" r:id="rId11"/>
    <p:sldId id="354" r:id="rId12"/>
    <p:sldId id="350" r:id="rId13"/>
    <p:sldId id="321" r:id="rId14"/>
    <p:sldId id="349" r:id="rId15"/>
    <p:sldId id="348" r:id="rId16"/>
    <p:sldId id="322" r:id="rId17"/>
    <p:sldId id="324" r:id="rId18"/>
    <p:sldId id="355" r:id="rId19"/>
    <p:sldId id="323" r:id="rId20"/>
    <p:sldId id="328" r:id="rId21"/>
    <p:sldId id="356" r:id="rId22"/>
    <p:sldId id="359" r:id="rId23"/>
    <p:sldId id="357" r:id="rId24"/>
    <p:sldId id="358" r:id="rId25"/>
    <p:sldId id="360" r:id="rId26"/>
    <p:sldId id="330" r:id="rId27"/>
    <p:sldId id="352" r:id="rId28"/>
    <p:sldId id="374" r:id="rId29"/>
    <p:sldId id="364" r:id="rId30"/>
    <p:sldId id="363" r:id="rId31"/>
    <p:sldId id="365" r:id="rId32"/>
    <p:sldId id="366" r:id="rId33"/>
    <p:sldId id="367" r:id="rId34"/>
    <p:sldId id="368" r:id="rId35"/>
    <p:sldId id="369" r:id="rId36"/>
    <p:sldId id="370" r:id="rId37"/>
    <p:sldId id="371" r:id="rId38"/>
    <p:sldId id="372" r:id="rId39"/>
    <p:sldId id="373" r:id="rId40"/>
    <p:sldId id="362" r:id="rId41"/>
    <p:sldId id="353" r:id="rId42"/>
    <p:sldId id="275" r:id="rId43"/>
  </p:sldIdLst>
  <p:sldSz cx="9144000" cy="6858000" type="screen4x3"/>
  <p:notesSz cx="7315200" cy="9601200"/>
  <p:embeddedFontLst>
    <p:embeddedFont>
      <p:font typeface="黑体" panose="02010609060101010101" pitchFamily="49" charset="-122"/>
      <p:regular r:id="rId45"/>
    </p:embeddedFont>
    <p:embeddedFont>
      <p:font typeface="锐字云字库行楷体1.0" panose="02010604000000000000" charset="-122"/>
      <p:regular r:id="rId46"/>
    </p:embeddedFont>
    <p:embeddedFont>
      <p:font typeface="Verdana" panose="020B0604030504040204" pitchFamily="34" charset="0"/>
      <p:regular r:id="rId47"/>
      <p:bold r:id="rId48"/>
      <p:italic r:id="rId49"/>
      <p:boldItalic r:id="rId50"/>
    </p:embeddedFont>
  </p:embeddedFontLst>
  <p:defaultTextStyle>
    <a:defPPr>
      <a:defRPr lang="en-US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00FF00"/>
    <a:srgbClr val="0066FF"/>
    <a:srgbClr val="FF0000"/>
    <a:srgbClr val="CC0066"/>
    <a:srgbClr val="CCFFFF"/>
    <a:srgbClr val="CCEC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70" d="100"/>
          <a:sy n="70" d="100"/>
        </p:scale>
        <p:origin x="1386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页眉占位符 3073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z="1200" strike="noStrike" noProof="1">
              <a:ea typeface="宋体" panose="02010600030101010101" pitchFamily="2" charset="-122"/>
            </a:endParaRPr>
          </a:p>
        </p:txBody>
      </p:sp>
      <p:sp>
        <p:nvSpPr>
          <p:cNvPr id="3075" name="日期占位符 3074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fontAlgn="base"/>
            <a:endParaRPr lang="zh-CN" altLang="en-US" sz="1200" strike="noStrike" noProof="1">
              <a:ea typeface="宋体" panose="02010600030101010101" pitchFamily="2" charset="-122"/>
            </a:endParaRPr>
          </a:p>
        </p:txBody>
      </p:sp>
      <p:sp>
        <p:nvSpPr>
          <p:cNvPr id="3076" name="幻灯片图像占位符 3075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3077" name="文本占位符 3076"/>
          <p:cNvSpPr>
            <a:spLocks noGrp="1" noRot="1"/>
          </p:cNvSpPr>
          <p:nvPr>
            <p:ph type="body" sz="quarter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0"/>
            <a:r>
              <a:rPr lang="en-US" altLang="x-none" dirty="0"/>
              <a:t>Click to edit Master text styles</a:t>
            </a:r>
          </a:p>
          <a:p>
            <a:pPr lvl="1" indent="0"/>
            <a:r>
              <a:rPr lang="en-US" altLang="x-none" dirty="0"/>
              <a:t>Second level</a:t>
            </a:r>
          </a:p>
          <a:p>
            <a:pPr lvl="2" indent="0"/>
            <a:r>
              <a:rPr lang="en-US" altLang="x-none" dirty="0"/>
              <a:t>Third level</a:t>
            </a:r>
          </a:p>
          <a:p>
            <a:pPr lvl="3" indent="0"/>
            <a:r>
              <a:rPr lang="en-US" altLang="x-none" dirty="0"/>
              <a:t>Fourth level</a:t>
            </a:r>
          </a:p>
          <a:p>
            <a:pPr lvl="4" indent="0"/>
            <a:r>
              <a:rPr lang="en-US" altLang="x-none" dirty="0"/>
              <a:t>Fifth level</a:t>
            </a:r>
          </a:p>
        </p:txBody>
      </p:sp>
      <p:sp>
        <p:nvSpPr>
          <p:cNvPr id="3078" name="页脚占位符 3077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fontAlgn="base"/>
            <a:endParaRPr lang="zh-CN" altLang="en-US" sz="1200" strike="noStrike" noProof="1">
              <a:ea typeface="宋体" panose="02010600030101010101" pitchFamily="2" charset="-122"/>
            </a:endParaRPr>
          </a:p>
        </p:txBody>
      </p:sp>
      <p:sp>
        <p:nvSpPr>
          <p:cNvPr id="3079" name="灯片编号占位符 3078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fontAlgn="base"/>
            <a:fld id="{9A0DB2DC-4C9A-4742-B13C-FB6460FD3503}" type="slidenum">
              <a:rPr lang="zh-CN" altLang="en-US" sz="12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z="1200" strike="noStrike" noProof="1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95428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lvl="0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2250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矩形 2049"/>
          <p:cNvSpPr/>
          <p:nvPr/>
        </p:nvSpPr>
        <p:spPr>
          <a:xfrm>
            <a:off x="6686550" y="0"/>
            <a:ext cx="2457450" cy="6858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txBody>
          <a:bodyPr anchor="t"/>
          <a:lstStyle/>
          <a:p>
            <a:pPr lvl="0" indent="0"/>
            <a:endParaRPr lang="zh-CN" altLang="en-US"/>
          </a:p>
        </p:txBody>
      </p:sp>
      <p:sp>
        <p:nvSpPr>
          <p:cNvPr id="2051" name="矩形 2050"/>
          <p:cNvSpPr/>
          <p:nvPr/>
        </p:nvSpPr>
        <p:spPr>
          <a:xfrm>
            <a:off x="0" y="0"/>
            <a:ext cx="9144000" cy="581025"/>
          </a:xfrm>
          <a:prstGeom prst="rect">
            <a:avLst/>
          </a:prstGeom>
          <a:solidFill>
            <a:schemeClr val="bg1">
              <a:alpha val="29999"/>
            </a:schemeClr>
          </a:solidFill>
          <a:ln w="9525">
            <a:noFill/>
          </a:ln>
        </p:spPr>
        <p:txBody>
          <a:bodyPr anchor="t"/>
          <a:lstStyle/>
          <a:p>
            <a:pPr lvl="0" indent="0"/>
            <a:endParaRPr lang="zh-CN" altLang="en-US"/>
          </a:p>
        </p:txBody>
      </p:sp>
      <p:sp>
        <p:nvSpPr>
          <p:cNvPr id="2052" name="矩形 2051"/>
          <p:cNvSpPr/>
          <p:nvPr/>
        </p:nvSpPr>
        <p:spPr>
          <a:xfrm>
            <a:off x="0" y="6496050"/>
            <a:ext cx="6688138" cy="361950"/>
          </a:xfrm>
          <a:prstGeom prst="rect">
            <a:avLst/>
          </a:prstGeom>
          <a:solidFill>
            <a:schemeClr val="hlink"/>
          </a:solidFill>
          <a:ln w="9525">
            <a:noFill/>
          </a:ln>
        </p:spPr>
        <p:txBody>
          <a:bodyPr anchor="t"/>
          <a:lstStyle/>
          <a:p>
            <a:pPr lvl="0" indent="0"/>
            <a:endParaRPr lang="zh-CN" altLang="en-US"/>
          </a:p>
        </p:txBody>
      </p:sp>
      <p:sp>
        <p:nvSpPr>
          <p:cNvPr id="2053" name="矩形 2052"/>
          <p:cNvSpPr/>
          <p:nvPr/>
        </p:nvSpPr>
        <p:spPr>
          <a:xfrm>
            <a:off x="6686550" y="6496050"/>
            <a:ext cx="2457450" cy="361950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anchor="t"/>
          <a:lstStyle/>
          <a:p>
            <a:pPr lvl="0" indent="0"/>
            <a:endParaRPr lang="zh-CN" altLang="en-US"/>
          </a:p>
        </p:txBody>
      </p:sp>
      <p:grpSp>
        <p:nvGrpSpPr>
          <p:cNvPr id="2054" name="组合 2057"/>
          <p:cNvGrpSpPr/>
          <p:nvPr/>
        </p:nvGrpSpPr>
        <p:grpSpPr>
          <a:xfrm>
            <a:off x="4940300" y="584200"/>
            <a:ext cx="1747838" cy="895350"/>
            <a:chOff x="0" y="0"/>
            <a:chExt cx="1101" cy="564"/>
          </a:xfrm>
        </p:grpSpPr>
        <p:sp>
          <p:nvSpPr>
            <p:cNvPr id="2055" name="矩形 2058"/>
            <p:cNvSpPr/>
            <p:nvPr userDrawn="1"/>
          </p:nvSpPr>
          <p:spPr>
            <a:xfrm>
              <a:off x="3" y="3"/>
              <a:ext cx="1098" cy="558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 w="9525">
              <a:noFill/>
            </a:ln>
          </p:spPr>
          <p:txBody>
            <a:bodyPr anchor="t"/>
            <a:lstStyle/>
            <a:p>
              <a:pPr lvl="0" indent="0"/>
              <a:endParaRPr lang="zh-CN" altLang="en-US"/>
            </a:p>
          </p:txBody>
        </p:sp>
        <p:grpSp>
          <p:nvGrpSpPr>
            <p:cNvPr id="2" name="组合 2059"/>
            <p:cNvGrpSpPr/>
            <p:nvPr userDrawn="1"/>
          </p:nvGrpSpPr>
          <p:grpSpPr>
            <a:xfrm>
              <a:off x="0" y="0"/>
              <a:ext cx="1099" cy="564"/>
              <a:chOff x="0" y="0"/>
              <a:chExt cx="1099" cy="564"/>
            </a:xfrm>
          </p:grpSpPr>
          <p:sp>
            <p:nvSpPr>
              <p:cNvPr id="3" name="直接连接符 2060"/>
              <p:cNvSpPr/>
              <p:nvPr userDrawn="1"/>
            </p:nvSpPr>
            <p:spPr>
              <a:xfrm>
                <a:off x="0" y="0"/>
                <a:ext cx="1097" cy="0"/>
              </a:xfrm>
              <a:prstGeom prst="line">
                <a:avLst/>
              </a:prstGeom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058" name="直接连接符 2061"/>
              <p:cNvSpPr/>
              <p:nvPr userDrawn="1"/>
            </p:nvSpPr>
            <p:spPr>
              <a:xfrm flipV="1">
                <a:off x="0" y="561"/>
                <a:ext cx="1099" cy="3"/>
              </a:xfrm>
              <a:prstGeom prst="line">
                <a:avLst/>
              </a:prstGeom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059" name="直接连接符 2062"/>
              <p:cNvSpPr/>
              <p:nvPr userDrawn="1"/>
            </p:nvSpPr>
            <p:spPr>
              <a:xfrm>
                <a:off x="0" y="2"/>
                <a:ext cx="0" cy="561"/>
              </a:xfrm>
              <a:prstGeom prst="line">
                <a:avLst/>
              </a:prstGeom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060" name="组合 2063"/>
          <p:cNvGrpSpPr/>
          <p:nvPr/>
        </p:nvGrpSpPr>
        <p:grpSpPr>
          <a:xfrm>
            <a:off x="6677025" y="2751138"/>
            <a:ext cx="1749425" cy="895350"/>
            <a:chOff x="0" y="0"/>
            <a:chExt cx="1102" cy="564"/>
          </a:xfrm>
        </p:grpSpPr>
        <p:sp>
          <p:nvSpPr>
            <p:cNvPr id="2061" name="矩形 2064"/>
            <p:cNvSpPr/>
            <p:nvPr userDrawn="1"/>
          </p:nvSpPr>
          <p:spPr>
            <a:xfrm>
              <a:off x="0" y="4"/>
              <a:ext cx="1102" cy="558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 w="9525">
              <a:noFill/>
            </a:ln>
          </p:spPr>
          <p:txBody>
            <a:bodyPr wrap="none" anchor="ctr"/>
            <a:lstStyle/>
            <a:p>
              <a:pPr lvl="0" indent="0"/>
              <a:endParaRPr lang="zh-CN" altLang="en-US" dirty="0">
                <a:ea typeface="宋体" panose="02010600030101010101" pitchFamily="2" charset="-122"/>
              </a:endParaRPr>
            </a:p>
          </p:txBody>
        </p:sp>
        <p:sp>
          <p:nvSpPr>
            <p:cNvPr id="2062" name="直接连接符 2065"/>
            <p:cNvSpPr/>
            <p:nvPr userDrawn="1"/>
          </p:nvSpPr>
          <p:spPr>
            <a:xfrm rot="10800000">
              <a:off x="3" y="564"/>
              <a:ext cx="1097" cy="0"/>
            </a:xfrm>
            <a:prstGeom prst="line">
              <a:avLst/>
            </a:prstGeom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63" name="直接连接符 2066"/>
            <p:cNvSpPr/>
            <p:nvPr userDrawn="1"/>
          </p:nvSpPr>
          <p:spPr>
            <a:xfrm rot="-10800000" flipV="1">
              <a:off x="3" y="1"/>
              <a:ext cx="1097" cy="3"/>
            </a:xfrm>
            <a:prstGeom prst="line">
              <a:avLst/>
            </a:prstGeom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64" name="直接连接符 2067"/>
            <p:cNvSpPr/>
            <p:nvPr userDrawn="1"/>
          </p:nvSpPr>
          <p:spPr>
            <a:xfrm rot="10800000">
              <a:off x="1101" y="0"/>
              <a:ext cx="0" cy="561"/>
            </a:xfrm>
            <a:prstGeom prst="line">
              <a:avLst/>
            </a:prstGeom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065" name="组合 2068"/>
          <p:cNvGrpSpPr/>
          <p:nvPr/>
        </p:nvGrpSpPr>
        <p:grpSpPr>
          <a:xfrm>
            <a:off x="6681788" y="4533900"/>
            <a:ext cx="1747837" cy="895350"/>
            <a:chOff x="0" y="0"/>
            <a:chExt cx="1101" cy="564"/>
          </a:xfrm>
        </p:grpSpPr>
        <p:sp>
          <p:nvSpPr>
            <p:cNvPr id="2066" name="矩形 2069"/>
            <p:cNvSpPr/>
            <p:nvPr userDrawn="1"/>
          </p:nvSpPr>
          <p:spPr>
            <a:xfrm>
              <a:off x="3" y="3"/>
              <a:ext cx="1098" cy="558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 w="9525">
              <a:noFill/>
            </a:ln>
          </p:spPr>
          <p:txBody>
            <a:bodyPr wrap="none" anchor="ctr"/>
            <a:lstStyle/>
            <a:p>
              <a:pPr lvl="0" indent="0"/>
              <a:endParaRPr lang="zh-CN" altLang="en-US" dirty="0">
                <a:ea typeface="宋体" panose="02010600030101010101" pitchFamily="2" charset="-122"/>
              </a:endParaRPr>
            </a:p>
          </p:txBody>
        </p:sp>
        <p:grpSp>
          <p:nvGrpSpPr>
            <p:cNvPr id="2067" name="组合 2070"/>
            <p:cNvGrpSpPr/>
            <p:nvPr userDrawn="1"/>
          </p:nvGrpSpPr>
          <p:grpSpPr>
            <a:xfrm rot="10800000">
              <a:off x="0" y="0"/>
              <a:ext cx="1099" cy="564"/>
              <a:chOff x="0" y="0"/>
              <a:chExt cx="1099" cy="564"/>
            </a:xfrm>
          </p:grpSpPr>
          <p:sp>
            <p:nvSpPr>
              <p:cNvPr id="2068" name="直接连接符 2071"/>
              <p:cNvSpPr/>
              <p:nvPr userDrawn="1"/>
            </p:nvSpPr>
            <p:spPr>
              <a:xfrm>
                <a:off x="0" y="0"/>
                <a:ext cx="1097" cy="0"/>
              </a:xfrm>
              <a:prstGeom prst="line">
                <a:avLst/>
              </a:prstGeom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069" name="直接连接符 2072"/>
              <p:cNvSpPr/>
              <p:nvPr userDrawn="1"/>
            </p:nvSpPr>
            <p:spPr>
              <a:xfrm flipV="1">
                <a:off x="0" y="561"/>
                <a:ext cx="1099" cy="3"/>
              </a:xfrm>
              <a:prstGeom prst="line">
                <a:avLst/>
              </a:prstGeom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070" name="直接连接符 2073"/>
              <p:cNvSpPr/>
              <p:nvPr userDrawn="1"/>
            </p:nvSpPr>
            <p:spPr>
              <a:xfrm>
                <a:off x="0" y="2"/>
                <a:ext cx="0" cy="561"/>
              </a:xfrm>
              <a:prstGeom prst="line">
                <a:avLst/>
              </a:prstGeom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071" name="组合 2074"/>
          <p:cNvGrpSpPr/>
          <p:nvPr/>
        </p:nvGrpSpPr>
        <p:grpSpPr>
          <a:xfrm>
            <a:off x="4935538" y="3644900"/>
            <a:ext cx="1752600" cy="898525"/>
            <a:chOff x="0" y="0"/>
            <a:chExt cx="1104" cy="566"/>
          </a:xfrm>
        </p:grpSpPr>
        <p:sp>
          <p:nvSpPr>
            <p:cNvPr id="2072" name="矩形 2075"/>
            <p:cNvSpPr/>
            <p:nvPr userDrawn="1"/>
          </p:nvSpPr>
          <p:spPr>
            <a:xfrm>
              <a:off x="2" y="2"/>
              <a:ext cx="1102" cy="564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  <a:ln w="9525">
              <a:noFill/>
            </a:ln>
          </p:spPr>
          <p:txBody>
            <a:bodyPr anchor="t"/>
            <a:lstStyle/>
            <a:p>
              <a:pPr lvl="0" indent="0"/>
              <a:endParaRPr lang="zh-CN" altLang="en-US"/>
            </a:p>
          </p:txBody>
        </p:sp>
        <p:grpSp>
          <p:nvGrpSpPr>
            <p:cNvPr id="2073" name="组合 2076"/>
            <p:cNvGrpSpPr/>
            <p:nvPr userDrawn="1"/>
          </p:nvGrpSpPr>
          <p:grpSpPr>
            <a:xfrm>
              <a:off x="0" y="0"/>
              <a:ext cx="1103" cy="564"/>
              <a:chOff x="0" y="0"/>
              <a:chExt cx="1099" cy="564"/>
            </a:xfrm>
          </p:grpSpPr>
          <p:sp>
            <p:nvSpPr>
              <p:cNvPr id="2074" name="直接连接符 2077"/>
              <p:cNvSpPr/>
              <p:nvPr userDrawn="1"/>
            </p:nvSpPr>
            <p:spPr>
              <a:xfrm>
                <a:off x="0" y="0"/>
                <a:ext cx="1097" cy="0"/>
              </a:xfrm>
              <a:prstGeom prst="line">
                <a:avLst/>
              </a:prstGeom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075" name="直接连接符 2078"/>
              <p:cNvSpPr/>
              <p:nvPr userDrawn="1"/>
            </p:nvSpPr>
            <p:spPr>
              <a:xfrm flipV="1">
                <a:off x="0" y="561"/>
                <a:ext cx="1099" cy="3"/>
              </a:xfrm>
              <a:prstGeom prst="line">
                <a:avLst/>
              </a:prstGeom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076" name="直接连接符 2079"/>
              <p:cNvSpPr/>
              <p:nvPr userDrawn="1"/>
            </p:nvSpPr>
            <p:spPr>
              <a:xfrm>
                <a:off x="0" y="2"/>
                <a:ext cx="0" cy="561"/>
              </a:xfrm>
              <a:prstGeom prst="line">
                <a:avLst/>
              </a:prstGeom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pic>
        <p:nvPicPr>
          <p:cNvPr id="2077" name="图片 208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38" y="34925"/>
            <a:ext cx="514350" cy="514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6" name="副标题 2055"/>
          <p:cNvSpPr>
            <a:spLocks noGrp="1"/>
          </p:cNvSpPr>
          <p:nvPr>
            <p:ph type="subTitle" idx="1"/>
          </p:nvPr>
        </p:nvSpPr>
        <p:spPr>
          <a:xfrm>
            <a:off x="1295400" y="2514600"/>
            <a:ext cx="5324475" cy="3810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r">
              <a:buNone/>
              <a:defRPr sz="2200" kern="1200">
                <a:solidFill>
                  <a:srgbClr val="FFFFFF"/>
                </a:solidFill>
              </a:defRPr>
            </a:lvl1pPr>
            <a:lvl2pPr marL="457200" lvl="1" indent="-457200" algn="ctr">
              <a:buNone/>
              <a:defRPr sz="2200" kern="1200">
                <a:solidFill>
                  <a:srgbClr val="FFFFFF"/>
                </a:solidFill>
              </a:defRPr>
            </a:lvl2pPr>
            <a:lvl3pPr marL="914400" lvl="2" indent="-914400" algn="ctr">
              <a:buNone/>
              <a:defRPr sz="2200" kern="1200">
                <a:solidFill>
                  <a:srgbClr val="FFFFFF"/>
                </a:solidFill>
              </a:defRPr>
            </a:lvl3pPr>
            <a:lvl4pPr marL="1371600" lvl="3" indent="-1371600" algn="ctr">
              <a:buNone/>
              <a:defRPr sz="2200" kern="1200">
                <a:solidFill>
                  <a:srgbClr val="FFFFFF"/>
                </a:solidFill>
              </a:defRPr>
            </a:lvl4pPr>
            <a:lvl5pPr marL="1828800" lvl="4" indent="-1828800" algn="ctr">
              <a:buNone/>
              <a:defRPr sz="2200" kern="1200">
                <a:solidFill>
                  <a:srgbClr val="FFFFFF"/>
                </a:solidFill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2057" name="标题 2056"/>
          <p:cNvSpPr>
            <a:spLocks noGrp="1"/>
          </p:cNvSpPr>
          <p:nvPr>
            <p:ph type="ctrTitle"/>
          </p:nvPr>
        </p:nvSpPr>
        <p:spPr>
          <a:xfrm>
            <a:off x="533400" y="2057400"/>
            <a:ext cx="6096000" cy="4572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 algn="r">
              <a:defRPr sz="3600" kern="1200">
                <a:solidFill>
                  <a:srgbClr val="FFFFFF"/>
                </a:solidFill>
              </a:defRPr>
            </a:lvl1pPr>
          </a:lstStyle>
          <a:p>
            <a:pPr lvl="0"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4" name="日期占位符 2053"/>
          <p:cNvSpPr>
            <a:spLocks noGrp="1"/>
          </p:cNvSpPr>
          <p:nvPr>
            <p:ph type="dt" sz="half" idx="2"/>
          </p:nvPr>
        </p:nvSpPr>
        <p:spPr>
          <a:xfrm>
            <a:off x="685800" y="6553200"/>
            <a:ext cx="1981200" cy="24447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fontAlgn="base"/>
            <a:endParaRPr lang="zh-CN" altLang="en-US" sz="1200" noProof="1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5" name="灯片编号占位符 2054"/>
          <p:cNvSpPr>
            <a:spLocks noGrp="1"/>
          </p:cNvSpPr>
          <p:nvPr>
            <p:ph type="sldNum" sz="quarter" idx="4"/>
          </p:nvPr>
        </p:nvSpPr>
        <p:spPr>
          <a:xfrm>
            <a:off x="228600" y="6553200"/>
            <a:ext cx="381000" cy="24447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fontAlgn="base"/>
            <a:fld id="{9A0DB2DC-4C9A-4742-B13C-FB6460FD3503}" type="slidenum">
              <a:rPr lang="zh-CN" altLang="en-US" sz="1200" noProof="1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z="1200" noProof="1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096000" y="171450"/>
            <a:ext cx="1981200" cy="615315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52400" y="171450"/>
            <a:ext cx="5828748" cy="615315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2400" y="1066800"/>
            <a:ext cx="3883152" cy="5257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194048" y="1066800"/>
            <a:ext cx="3883152" cy="5257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chemeClr val="bg1">
                <a:alpha val="100000"/>
              </a:schemeClr>
            </a:gs>
            <a:gs pos="100000">
              <a:schemeClr val="bg1">
                <a:gamma/>
                <a:tint val="0"/>
                <a:invGamma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矩形 1025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chemeClr val="hlink"/>
          </a:solidFill>
          <a:ln w="9525">
            <a:noFill/>
          </a:ln>
        </p:spPr>
        <p:txBody>
          <a:bodyPr anchor="t"/>
          <a:lstStyle/>
          <a:p>
            <a:pPr lvl="0" indent="0"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27" name="未知"/>
          <p:cNvSpPr/>
          <p:nvPr/>
        </p:nvSpPr>
        <p:spPr>
          <a:xfrm>
            <a:off x="-11112" y="342900"/>
            <a:ext cx="6030912" cy="679450"/>
          </a:xfrm>
          <a:custGeom>
            <a:avLst/>
            <a:gdLst/>
            <a:ahLst/>
            <a:cxnLst/>
            <a:rect l="0" t="0" r="0" b="0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8" name="文本占位符 1027"/>
          <p:cNvSpPr>
            <a:spLocks noGrp="1"/>
          </p:cNvSpPr>
          <p:nvPr>
            <p:ph type="body"/>
          </p:nvPr>
        </p:nvSpPr>
        <p:spPr>
          <a:xfrm>
            <a:off x="152400" y="1066800"/>
            <a:ext cx="7924800" cy="52578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/>
              <a:t>单击此处编辑母版文本样式</a:t>
            </a:r>
          </a:p>
          <a:p>
            <a:pPr lvl="1" indent="-285750"/>
            <a:r>
              <a:rPr lang="zh-CN" altLang="en-US"/>
              <a:t>第二级</a:t>
            </a:r>
          </a:p>
          <a:p>
            <a:pPr lvl="2" indent="-228600"/>
            <a:r>
              <a:rPr lang="zh-CN" altLang="en-US"/>
              <a:t>第三级</a:t>
            </a:r>
          </a:p>
          <a:p>
            <a:pPr lvl="3" indent="-228600"/>
            <a:r>
              <a:rPr lang="zh-CN" altLang="en-US"/>
              <a:t>第四级</a:t>
            </a:r>
          </a:p>
          <a:p>
            <a:pPr lvl="4" indent="-228600"/>
            <a:r>
              <a:rPr lang="zh-CN" altLang="en-US"/>
              <a:t>第五级</a:t>
            </a:r>
          </a:p>
        </p:txBody>
      </p:sp>
      <p:sp>
        <p:nvSpPr>
          <p:cNvPr id="1029" name="灯片编号占位符 1028"/>
          <p:cNvSpPr>
            <a:spLocks noGrp="1"/>
          </p:cNvSpPr>
          <p:nvPr>
            <p:ph type="sldNum" sz="quarter" idx="4"/>
          </p:nvPr>
        </p:nvSpPr>
        <p:spPr>
          <a:xfrm>
            <a:off x="3886200" y="6505575"/>
            <a:ext cx="838200" cy="26193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000">
                <a:ea typeface="宋体" panose="02010600030101010101" pitchFamily="2" charset="-122"/>
              </a:defRPr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  <p:sp>
        <p:nvSpPr>
          <p:cNvPr id="1030" name="日期占位符 1029"/>
          <p:cNvSpPr>
            <a:spLocks noGrp="1"/>
          </p:cNvSpPr>
          <p:nvPr>
            <p:ph type="dt" sz="half" idx="2"/>
          </p:nvPr>
        </p:nvSpPr>
        <p:spPr>
          <a:xfrm>
            <a:off x="381000" y="6505575"/>
            <a:ext cx="1905000" cy="26193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000">
                <a:ea typeface="宋体" panose="02010600030101010101" pitchFamily="2" charset="-122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1031" name="标题 1030"/>
          <p:cNvSpPr>
            <a:spLocks noGrp="1"/>
          </p:cNvSpPr>
          <p:nvPr>
            <p:ph type="title"/>
          </p:nvPr>
        </p:nvSpPr>
        <p:spPr>
          <a:xfrm>
            <a:off x="161925" y="171450"/>
            <a:ext cx="7086600" cy="4873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0"/>
            <a:r>
              <a:rPr lang="zh-CN" altLang="en-US"/>
              <a:t>单击此处编辑母版标题样式</a:t>
            </a:r>
          </a:p>
        </p:txBody>
      </p:sp>
      <p:sp>
        <p:nvSpPr>
          <p:cNvPr id="1032" name="矩形 1031"/>
          <p:cNvSpPr/>
          <p:nvPr/>
        </p:nvSpPr>
        <p:spPr>
          <a:xfrm>
            <a:off x="8229600" y="3200400"/>
            <a:ext cx="914400" cy="1647825"/>
          </a:xfrm>
          <a:prstGeom prst="rect">
            <a:avLst/>
          </a:prstGeom>
          <a:solidFill>
            <a:schemeClr val="hlink"/>
          </a:solidFill>
          <a:ln w="9525">
            <a:noFill/>
          </a:ln>
        </p:spPr>
        <p:txBody>
          <a:bodyPr anchor="t"/>
          <a:lstStyle/>
          <a:p>
            <a:pPr lvl="0" indent="0"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33" name="矩形 1032"/>
          <p:cNvSpPr/>
          <p:nvPr/>
        </p:nvSpPr>
        <p:spPr>
          <a:xfrm>
            <a:off x="8229600" y="4845050"/>
            <a:ext cx="914400" cy="201295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anchor="t"/>
          <a:lstStyle/>
          <a:p>
            <a:pPr lvl="0" indent="0"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34" name="矩形 1033"/>
          <p:cNvSpPr/>
          <p:nvPr/>
        </p:nvSpPr>
        <p:spPr>
          <a:xfrm>
            <a:off x="8229600" y="838200"/>
            <a:ext cx="914400" cy="23622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txBody>
          <a:bodyPr anchor="t"/>
          <a:lstStyle/>
          <a:p>
            <a:pPr lvl="0" indent="0"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35" name="矩形 1034"/>
          <p:cNvSpPr/>
          <p:nvPr/>
        </p:nvSpPr>
        <p:spPr>
          <a:xfrm>
            <a:off x="8228013" y="0"/>
            <a:ext cx="912812" cy="838200"/>
          </a:xfrm>
          <a:prstGeom prst="rect">
            <a:avLst/>
          </a:prstGeom>
          <a:blipFill rotWithShape="1">
            <a:blip r:embed="rId13"/>
            <a:stretch>
              <a:fillRect/>
            </a:stretch>
          </a:blipFill>
          <a:ln w="9525">
            <a:noFill/>
          </a:ln>
        </p:spPr>
        <p:txBody>
          <a:bodyPr anchor="t"/>
          <a:lstStyle/>
          <a:p>
            <a:pPr lvl="0" indent="0"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36" name="矩形 1035"/>
          <p:cNvSpPr/>
          <p:nvPr/>
        </p:nvSpPr>
        <p:spPr>
          <a:xfrm>
            <a:off x="8229600" y="2366963"/>
            <a:ext cx="914400" cy="877887"/>
          </a:xfrm>
          <a:prstGeom prst="rect">
            <a:avLst/>
          </a:prstGeom>
          <a:blipFill rotWithShape="1">
            <a:blip r:embed="rId14"/>
            <a:stretch>
              <a:fillRect/>
            </a:stretch>
          </a:blipFill>
          <a:ln w="9525">
            <a:noFill/>
          </a:ln>
        </p:spPr>
        <p:txBody>
          <a:bodyPr anchor="t"/>
          <a:lstStyle/>
          <a:p>
            <a:pPr lvl="0" indent="0"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37" name="矩形 1036"/>
          <p:cNvSpPr/>
          <p:nvPr/>
        </p:nvSpPr>
        <p:spPr>
          <a:xfrm>
            <a:off x="8229600" y="4845050"/>
            <a:ext cx="914400" cy="877888"/>
          </a:xfrm>
          <a:prstGeom prst="rect">
            <a:avLst/>
          </a:prstGeom>
          <a:blipFill rotWithShape="1">
            <a:blip r:embed="rId15"/>
            <a:stretch>
              <a:fillRect/>
            </a:stretch>
          </a:blipFill>
          <a:ln w="9525">
            <a:noFill/>
          </a:ln>
        </p:spPr>
        <p:txBody>
          <a:bodyPr anchor="t"/>
          <a:lstStyle/>
          <a:p>
            <a:pPr lvl="0" indent="0"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1038" name="图片 103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97775" y="6381750"/>
            <a:ext cx="503238" cy="465138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3200" b="0" i="0" u="none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v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baike.baidu.com/view/977673.htm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sina.com.cn/main/html/showpic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sina.com.cn/main/html/showpic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标题 4097"/>
          <p:cNvSpPr>
            <a:spLocks noGrp="1"/>
          </p:cNvSpPr>
          <p:nvPr>
            <p:ph type="ctrTitle"/>
          </p:nvPr>
        </p:nvSpPr>
        <p:spPr>
          <a:xfrm>
            <a:off x="215900" y="1828800"/>
            <a:ext cx="5305425" cy="762000"/>
          </a:xfrm>
          <a:ln/>
        </p:spPr>
        <p:txBody>
          <a:bodyPr anchor="ctr"/>
          <a:lstStyle/>
          <a:p>
            <a:pPr defTabSz="914400">
              <a:buNone/>
            </a:pPr>
            <a:r>
              <a:rPr lang="en-US" altLang="zh-CN" sz="4000" kern="1200" baseline="0" dirty="0">
                <a:solidFill>
                  <a:srgbClr val="B8E32F"/>
                </a:solidFill>
                <a:latin typeface="锐字云字库行楷体1.0" panose="02010604000000000000" charset="-122"/>
                <a:ea typeface="锐字云字库行楷体1.0" panose="02010604000000000000" charset="-122"/>
                <a:cs typeface="+mj-cs"/>
              </a:rPr>
              <a:t>UML</a:t>
            </a:r>
            <a:r>
              <a:rPr lang="zh-CN" altLang="en-US" sz="4000" kern="1200" baseline="0" dirty="0">
                <a:solidFill>
                  <a:srgbClr val="B8E32F"/>
                </a:solidFill>
                <a:latin typeface="锐字云字库行楷体1.0" panose="02010604000000000000" charset="-122"/>
                <a:ea typeface="锐字云字库行楷体1.0" panose="02010604000000000000" charset="-122"/>
                <a:cs typeface="+mj-cs"/>
              </a:rPr>
              <a:t>基础</a:t>
            </a:r>
          </a:p>
        </p:txBody>
      </p:sp>
      <p:sp>
        <p:nvSpPr>
          <p:cNvPr id="4098" name="副标题 4098"/>
          <p:cNvSpPr>
            <a:spLocks noGrp="1"/>
          </p:cNvSpPr>
          <p:nvPr>
            <p:ph type="subTitle" idx="1"/>
          </p:nvPr>
        </p:nvSpPr>
        <p:spPr>
          <a:xfrm>
            <a:off x="3668713" y="4783138"/>
            <a:ext cx="2862262" cy="1479550"/>
          </a:xfrm>
          <a:ln/>
        </p:spPr>
        <p:txBody>
          <a:bodyPr anchor="t"/>
          <a:lstStyle/>
          <a:p>
            <a:pPr algn="l" defTabSz="91440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x-none" sz="2000" b="1" kern="1200" baseline="0" dirty="0">
                <a:solidFill>
                  <a:srgbClr val="FFFFFF"/>
                </a:solidFill>
                <a:latin typeface="+mn-lt"/>
                <a:ea typeface="黑体" panose="02010609060101010101" pitchFamily="2" charset="-122"/>
                <a:cs typeface="+mn-cs"/>
              </a:rPr>
              <a:t>             </a:t>
            </a:r>
            <a:r>
              <a:rPr lang="en-US" altLang="x-none" sz="2000" b="1" kern="1200" baseline="0" dirty="0">
                <a:solidFill>
                  <a:srgbClr val="FFFFFF"/>
                </a:solidFill>
                <a:latin typeface="锐字云字库行楷体1.0" panose="02010604000000000000" charset="-122"/>
                <a:ea typeface="锐字云字库行楷体1.0" panose="02010604000000000000" charset="-122"/>
                <a:cs typeface="+mn-cs"/>
              </a:rPr>
              <a:t>G05</a:t>
            </a:r>
          </a:p>
          <a:p>
            <a:pPr algn="l" defTabSz="91440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000" kern="1200" baseline="0" dirty="0">
                <a:solidFill>
                  <a:srgbClr val="FFFFFF"/>
                </a:solidFill>
                <a:latin typeface="锐字云字库行楷体1.0" panose="02010604000000000000" charset="-122"/>
                <a:ea typeface="锐字云字库行楷体1.0" panose="02010604000000000000" charset="-122"/>
                <a:cs typeface="+mn-cs"/>
              </a:rPr>
              <a:t>组长：王家南</a:t>
            </a:r>
          </a:p>
          <a:p>
            <a:pPr algn="l" defTabSz="91440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000" kern="1200" baseline="0" dirty="0">
                <a:solidFill>
                  <a:srgbClr val="FFFFFF"/>
                </a:solidFill>
                <a:latin typeface="锐字云字库行楷体1.0" panose="02010604000000000000" charset="-122"/>
                <a:ea typeface="锐字云字库行楷体1.0" panose="02010604000000000000" charset="-122"/>
                <a:cs typeface="+mn-cs"/>
              </a:rPr>
              <a:t>组员：王敏星</a:t>
            </a:r>
            <a:r>
              <a:rPr lang="en-US" altLang="zh-CN" sz="2000" kern="1200" baseline="0" dirty="0">
                <a:solidFill>
                  <a:srgbClr val="FFFFFF"/>
                </a:solidFill>
                <a:latin typeface="锐字云字库行楷体1.0" panose="02010604000000000000" charset="-122"/>
                <a:ea typeface="锐字云字库行楷体1.0" panose="02010604000000000000" charset="-122"/>
                <a:cs typeface="+mn-cs"/>
              </a:rPr>
              <a:t>,</a:t>
            </a:r>
            <a:r>
              <a:rPr lang="zh-CN" altLang="en-US" sz="2000" kern="1200" baseline="0" dirty="0">
                <a:solidFill>
                  <a:srgbClr val="FFFFFF"/>
                </a:solidFill>
                <a:latin typeface="锐字云字库行楷体1.0" panose="02010604000000000000" charset="-122"/>
                <a:ea typeface="锐字云字库行楷体1.0" panose="02010604000000000000" charset="-122"/>
                <a:cs typeface="+mn-cs"/>
              </a:rPr>
              <a:t>薛雅文</a:t>
            </a:r>
          </a:p>
          <a:p>
            <a:pPr algn="l" defTabSz="91440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000" kern="1200" baseline="0" dirty="0">
                <a:solidFill>
                  <a:srgbClr val="FFFFFF"/>
                </a:solidFill>
                <a:latin typeface="锐字云字库行楷体1.0" panose="02010604000000000000" charset="-122"/>
                <a:ea typeface="锐字云字库行楷体1.0" panose="02010604000000000000" charset="-122"/>
                <a:cs typeface="+mn-cs"/>
              </a:rPr>
              <a:t>      茹敏杰，王浩楠</a:t>
            </a:r>
          </a:p>
        </p:txBody>
      </p:sp>
      <p:pic>
        <p:nvPicPr>
          <p:cNvPr id="4099" name="图片 4099" descr="icon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025" y="2014538"/>
            <a:ext cx="503238" cy="390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0" name="图片 1" descr="zuhu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3225800"/>
            <a:ext cx="1825625" cy="12731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标题 9217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/>
          <a:lstStyle/>
          <a:p>
            <a:r>
              <a:rPr lang="en-US" altLang="zh-CN" dirty="0" smtClean="0">
                <a:ea typeface="黑体" panose="02010609060101010101" pitchFamily="2" charset="-122"/>
              </a:rPr>
              <a:t>2.2</a:t>
            </a:r>
            <a:r>
              <a:rPr lang="zh-CN" altLang="en-US" dirty="0" smtClean="0">
                <a:ea typeface="黑体" panose="02010609060101010101" pitchFamily="2" charset="-122"/>
              </a:rPr>
              <a:t>类之间的关系</a:t>
            </a:r>
            <a:endParaRPr lang="zh-CN" altLang="en-US" dirty="0">
              <a:ea typeface="黑体" panose="02010609060101010101" pitchFamily="2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475656" y="1916832"/>
            <a:ext cx="1368152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691680" y="2164214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泛化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485302" y="3068960"/>
            <a:ext cx="1368152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701326" y="3316342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实现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1475656" y="4189730"/>
            <a:ext cx="1368152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691680" y="4437112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依赖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1485302" y="5477118"/>
            <a:ext cx="1368152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701326" y="5724500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关联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4013938" y="3794847"/>
            <a:ext cx="1368152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229962" y="4042229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聚合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6210182" y="3764233"/>
            <a:ext cx="1368152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426206" y="4001351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组合</a:t>
            </a:r>
          </a:p>
        </p:txBody>
      </p:sp>
      <p:cxnSp>
        <p:nvCxnSpPr>
          <p:cNvPr id="6" name="直接箭头连接符 5"/>
          <p:cNvCxnSpPr>
            <a:stCxn id="19" idx="3"/>
            <a:endCxn id="21" idx="1"/>
          </p:cNvCxnSpPr>
          <p:nvPr/>
        </p:nvCxnSpPr>
        <p:spPr>
          <a:xfrm flipV="1">
            <a:off x="2853454" y="4226895"/>
            <a:ext cx="1160484" cy="16822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21" idx="3"/>
            <a:endCxn id="23" idx="1"/>
          </p:cNvCxnSpPr>
          <p:nvPr/>
        </p:nvCxnSpPr>
        <p:spPr>
          <a:xfrm flipV="1">
            <a:off x="5382090" y="4196281"/>
            <a:ext cx="828092" cy="306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36096" y="390075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特殊</a:t>
            </a:r>
            <a:endParaRPr lang="zh-CN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140224" y="562951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特殊</a:t>
            </a:r>
          </a:p>
        </p:txBody>
      </p:sp>
      <p:cxnSp>
        <p:nvCxnSpPr>
          <p:cNvPr id="29" name="直接连接符 28"/>
          <p:cNvCxnSpPr>
            <a:stCxn id="3" idx="1"/>
          </p:cNvCxnSpPr>
          <p:nvPr/>
        </p:nvCxnSpPr>
        <p:spPr>
          <a:xfrm flipH="1">
            <a:off x="683568" y="2348880"/>
            <a:ext cx="792088" cy="15841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683568" y="3778007"/>
            <a:ext cx="801734" cy="155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7" name="直接连接符 9216"/>
          <p:cNvCxnSpPr/>
          <p:nvPr/>
        </p:nvCxnSpPr>
        <p:spPr>
          <a:xfrm flipH="1" flipV="1">
            <a:off x="683568" y="3933056"/>
            <a:ext cx="1008112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9" name="直接连接符 9218"/>
          <p:cNvCxnSpPr/>
          <p:nvPr/>
        </p:nvCxnSpPr>
        <p:spPr>
          <a:xfrm flipH="1" flipV="1">
            <a:off x="683568" y="3933056"/>
            <a:ext cx="792088" cy="1791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标题 1024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/>
          <a:lstStyle/>
          <a:p>
            <a:r>
              <a:rPr lang="en-US" altLang="zh-CN" dirty="0" smtClean="0">
                <a:ea typeface="黑体" panose="02010609060101010101" pitchFamily="2" charset="-122"/>
              </a:rPr>
              <a:t>3.</a:t>
            </a:r>
            <a:r>
              <a:rPr lang="zh-CN" altLang="en-US" dirty="0" smtClean="0">
                <a:ea typeface="黑体" panose="02010609060101010101" pitchFamily="2" charset="-122"/>
              </a:rPr>
              <a:t>对象图</a:t>
            </a:r>
            <a:endParaRPr lang="zh-CN" altLang="en-US" dirty="0">
              <a:ea typeface="黑体" panose="02010609060101010101" pitchFamily="2" charset="-122"/>
            </a:endParaRPr>
          </a:p>
        </p:txBody>
      </p:sp>
      <p:sp>
        <p:nvSpPr>
          <p:cNvPr id="11267" name="文本占位符 10243"/>
          <p:cNvSpPr>
            <a:spLocks noGrp="1"/>
          </p:cNvSpPr>
          <p:nvPr>
            <p:ph idx="1"/>
          </p:nvPr>
        </p:nvSpPr>
        <p:spPr>
          <a:xfrm>
            <a:off x="385926" y="2744924"/>
            <a:ext cx="7560840" cy="648072"/>
          </a:xfrm>
          <a:ln/>
        </p:spPr>
        <p:txBody>
          <a:bodyPr anchor="t"/>
          <a:lstStyle/>
          <a:p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对象：类的实例。</a:t>
            </a:r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链：对象之间的关联的实例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1196752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对象图</a:t>
            </a:r>
            <a:r>
              <a:rPr lang="en-US" altLang="zh-CN" dirty="0"/>
              <a:t>(Object Diagram) </a:t>
            </a:r>
            <a:r>
              <a:rPr lang="zh-CN" altLang="en-US" dirty="0"/>
              <a:t>是显示了一组对象和他们之间的关系。使用对象图来说明数据结构，</a:t>
            </a:r>
            <a:r>
              <a:rPr lang="zh-CN" altLang="en-US" dirty="0">
                <a:hlinkClick r:id="rId2"/>
              </a:rPr>
              <a:t>类图</a:t>
            </a:r>
            <a:r>
              <a:rPr lang="zh-CN" altLang="en-US" dirty="0"/>
              <a:t>中的类或组件等的实例的静态快照。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3528" y="1877960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对象图与类图有相同的表示形式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TextBox 2"/>
          <p:cNvSpPr txBox="1"/>
          <p:nvPr/>
        </p:nvSpPr>
        <p:spPr>
          <a:xfrm>
            <a:off x="323528" y="2247292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组成：</a:t>
            </a:r>
            <a:endParaRPr lang="zh-CN" altLang="en-US" sz="2400" b="1" dirty="0"/>
          </a:p>
        </p:txBody>
      </p:sp>
      <p:sp>
        <p:nvSpPr>
          <p:cNvPr id="10" name="TextBox 2"/>
          <p:cNvSpPr txBox="1"/>
          <p:nvPr/>
        </p:nvSpPr>
        <p:spPr>
          <a:xfrm>
            <a:off x="323528" y="4064004"/>
            <a:ext cx="6336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对象</a:t>
            </a:r>
            <a:r>
              <a:rPr lang="zh-CN" altLang="en-US" sz="2400" b="1" dirty="0" smtClean="0"/>
              <a:t>图实质上是类图的实例。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7282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标题 1024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/>
          <a:lstStyle/>
          <a:p>
            <a:r>
              <a:rPr lang="en-US" altLang="zh-CN" dirty="0" smtClean="0">
                <a:ea typeface="黑体" panose="02010609060101010101" pitchFamily="2" charset="-122"/>
              </a:rPr>
              <a:t>3.</a:t>
            </a:r>
            <a:r>
              <a:rPr lang="zh-CN" altLang="en-US" dirty="0" smtClean="0">
                <a:ea typeface="黑体" panose="02010609060101010101" pitchFamily="2" charset="-122"/>
              </a:rPr>
              <a:t>１</a:t>
            </a:r>
            <a:r>
              <a:rPr lang="en-US" altLang="zh-CN" dirty="0" smtClean="0">
                <a:ea typeface="黑体" panose="02010609060101010101" pitchFamily="2" charset="-122"/>
              </a:rPr>
              <a:t> RSA</a:t>
            </a:r>
            <a:r>
              <a:rPr lang="zh-CN" altLang="en-US" dirty="0" smtClean="0">
                <a:ea typeface="黑体" panose="02010609060101010101" pitchFamily="2" charset="-122"/>
              </a:rPr>
              <a:t>的事件类型</a:t>
            </a:r>
            <a:endParaRPr lang="zh-CN" altLang="en-US" dirty="0">
              <a:ea typeface="黑体" panose="02010609060101010101" pitchFamily="2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548146"/>
              </p:ext>
            </p:extLst>
          </p:nvPr>
        </p:nvGraphicFramePr>
        <p:xfrm>
          <a:off x="323528" y="1268760"/>
          <a:ext cx="7200800" cy="4536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63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2444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73942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事件类型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功能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906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调用事件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一个对象接到了请求去调用一个操作，对这和操作的调用触发了转换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906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更改事件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指定了一个布尔表达式，为真的时候触发转换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906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信号事件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当一个对象接收到了指定的消息是触发的转换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906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时间事件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必须经过一个指定的时间段，或者在某个绝对的时间触发的转换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635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标题 1024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/>
          <a:lstStyle/>
          <a:p>
            <a:r>
              <a:rPr lang="zh-CN" altLang="en-US" dirty="0">
                <a:ea typeface="黑体" panose="02010609060101010101" pitchFamily="2" charset="-122"/>
              </a:rPr>
              <a:t>４</a:t>
            </a:r>
            <a:r>
              <a:rPr lang="en-US" altLang="zh-CN" dirty="0" smtClean="0">
                <a:ea typeface="黑体" panose="02010609060101010101" pitchFamily="2" charset="-122"/>
              </a:rPr>
              <a:t>.</a:t>
            </a:r>
            <a:r>
              <a:rPr lang="zh-CN" altLang="en-US" dirty="0" smtClean="0">
                <a:ea typeface="黑体" panose="02010609060101010101" pitchFamily="2" charset="-122"/>
              </a:rPr>
              <a:t>状态图</a:t>
            </a:r>
            <a:endParaRPr lang="zh-CN" altLang="en-US" dirty="0">
              <a:ea typeface="黑体" panose="02010609060101010101" pitchFamily="2" charset="-122"/>
            </a:endParaRPr>
          </a:p>
        </p:txBody>
      </p:sp>
      <p:sp>
        <p:nvSpPr>
          <p:cNvPr id="11267" name="文本占位符 10243"/>
          <p:cNvSpPr>
            <a:spLocks noGrp="1"/>
          </p:cNvSpPr>
          <p:nvPr>
            <p:ph idx="1"/>
          </p:nvPr>
        </p:nvSpPr>
        <p:spPr>
          <a:xfrm>
            <a:off x="323528" y="2276872"/>
            <a:ext cx="7560840" cy="3888432"/>
          </a:xfrm>
          <a:ln/>
        </p:spPr>
        <p:txBody>
          <a:bodyPr anchor="t"/>
          <a:lstStyle/>
          <a:p>
            <a:r>
              <a:rPr lang="zh-CN" altLang="en-US" sz="2400" dirty="0" smtClean="0">
                <a:ea typeface="黑体" panose="02010609060101010101" pitchFamily="2" charset="-122"/>
              </a:rPr>
              <a:t>状态：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一个模型在其生命周期内的状况</a:t>
            </a:r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转换：两个不同状态之间的联系，事件可以触发状态之间的转换</a:t>
            </a:r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事件：某个时间产生的，可以触发状态转换的，如信号，超时，条件的改变</a:t>
            </a:r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活动：由一系列动作组成</a:t>
            </a:r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动作：可执行的原子计算，导致状态的变更或者返回一个值。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1196752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（在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RSA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中也叫状态机图）是系统分析的一种常用工具，通过建立类对象的生命周期模型来描述对象随时间变化的动态行为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1560" y="1843083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组成：</a:t>
            </a:r>
            <a:endParaRPr lang="zh-CN" alt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标题 1024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/>
          <a:lstStyle/>
          <a:p>
            <a:r>
              <a:rPr lang="zh-CN" altLang="en-US" dirty="0" smtClean="0">
                <a:ea typeface="黑体" panose="02010609060101010101" pitchFamily="2" charset="-122"/>
              </a:rPr>
              <a:t>４．１</a:t>
            </a:r>
            <a:r>
              <a:rPr lang="en-US" altLang="zh-CN" dirty="0" smtClean="0">
                <a:ea typeface="黑体" panose="02010609060101010101" pitchFamily="2" charset="-122"/>
              </a:rPr>
              <a:t> </a:t>
            </a:r>
            <a:r>
              <a:rPr lang="zh-CN" altLang="en-US" dirty="0" smtClean="0">
                <a:ea typeface="黑体" panose="02010609060101010101" pitchFamily="2" charset="-122"/>
              </a:rPr>
              <a:t>状态图</a:t>
            </a:r>
            <a:endParaRPr lang="zh-CN" altLang="en-US" dirty="0">
              <a:ea typeface="黑体" panose="02010609060101010101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31840" y="1196960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转换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0074" y="2212744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触发器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26048" y="2203557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警戒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48064" y="2212744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结果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63922" y="2832043"/>
            <a:ext cx="1015663" cy="30963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 smtClean="0"/>
              <a:t>表示在什么条件下可能会导致这个转换发生，一般来说，触发器是事件的名字。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26048" y="2877344"/>
            <a:ext cx="1292662" cy="30963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 smtClean="0"/>
              <a:t>是一个约束，状态机发出了一个事件事件的时候，会对这个表达式求值来决定这个转换是否被允许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48064" y="3006215"/>
            <a:ext cx="738664" cy="30963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 smtClean="0"/>
              <a:t>当转换发生的时候指定一个被执行的活动。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661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标题 1024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/>
          <a:lstStyle/>
          <a:p>
            <a:r>
              <a:rPr lang="zh-CN" altLang="en-US" dirty="0" smtClean="0">
                <a:ea typeface="黑体" panose="02010609060101010101" pitchFamily="2" charset="-122"/>
              </a:rPr>
              <a:t>４．２</a:t>
            </a:r>
            <a:r>
              <a:rPr lang="en-US" altLang="zh-CN" dirty="0" smtClean="0">
                <a:ea typeface="黑体" panose="02010609060101010101" pitchFamily="2" charset="-122"/>
              </a:rPr>
              <a:t> </a:t>
            </a:r>
            <a:r>
              <a:rPr lang="zh-CN" altLang="en-US" dirty="0" smtClean="0">
                <a:ea typeface="黑体" panose="02010609060101010101" pitchFamily="2" charset="-122"/>
              </a:rPr>
              <a:t>状态图</a:t>
            </a:r>
            <a:endParaRPr lang="zh-CN" altLang="en-US" dirty="0">
              <a:ea typeface="黑体" panose="02010609060101010101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143392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状态图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99792" y="143392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初始</a:t>
            </a:r>
            <a:r>
              <a:rPr lang="zh-CN" altLang="en-US" dirty="0" smtClean="0"/>
              <a:t>状态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64088" y="1428161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终止</a:t>
            </a:r>
            <a:r>
              <a:rPr lang="zh-CN" altLang="en-US" dirty="0" smtClean="0"/>
              <a:t>状态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2200077"/>
            <a:ext cx="809738" cy="55252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617" y="2076533"/>
            <a:ext cx="638264" cy="73352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56" y="2723245"/>
            <a:ext cx="4464496" cy="395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6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标题 11265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/>
          <a:lstStyle/>
          <a:p>
            <a:r>
              <a:rPr lang="en-US" altLang="zh-CN" dirty="0">
                <a:ea typeface="黑体" panose="02010609060101010101" pitchFamily="2" charset="-122"/>
              </a:rPr>
              <a:t>5</a:t>
            </a:r>
            <a:r>
              <a:rPr lang="en-US" altLang="zh-CN" dirty="0" smtClean="0">
                <a:ea typeface="黑体" panose="02010609060101010101" pitchFamily="2" charset="-122"/>
              </a:rPr>
              <a:t>.</a:t>
            </a:r>
            <a:r>
              <a:rPr lang="zh-CN" altLang="en-US" dirty="0" smtClean="0">
                <a:ea typeface="黑体" panose="02010609060101010101" pitchFamily="2" charset="-122"/>
              </a:rPr>
              <a:t>顺序图</a:t>
            </a:r>
            <a:endParaRPr lang="zh-CN" altLang="en-US" dirty="0">
              <a:ea typeface="黑体" panose="02010609060101010101" pitchFamily="2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52400" y="1066800"/>
            <a:ext cx="7924800" cy="1426096"/>
          </a:xfrm>
        </p:spPr>
        <p:txBody>
          <a:bodyPr/>
          <a:lstStyle/>
          <a:p>
            <a:r>
              <a:rPr lang="zh-CN" altLang="en-US" b="1" dirty="0" smtClean="0"/>
              <a:t>定义</a:t>
            </a:r>
            <a:r>
              <a:rPr lang="zh-CN" altLang="en-US" dirty="0" smtClean="0"/>
              <a:t>：是显示对象之间交互的图，这些对象是</a:t>
            </a:r>
            <a:r>
              <a:rPr lang="zh-CN" altLang="en-US" b="1" dirty="0" smtClean="0"/>
              <a:t>按时间顺序排列</a:t>
            </a:r>
            <a:r>
              <a:rPr lang="zh-CN" altLang="en-US" dirty="0" smtClean="0"/>
              <a:t>的。</a:t>
            </a:r>
            <a:endParaRPr lang="en-US" altLang="zh-CN" dirty="0" smtClean="0"/>
          </a:p>
          <a:p>
            <a:r>
              <a:rPr lang="zh-CN" altLang="en-US" b="1" dirty="0" smtClean="0"/>
              <a:t>建模元素</a:t>
            </a:r>
            <a:r>
              <a:rPr lang="zh-CN" altLang="en-US" dirty="0" smtClean="0"/>
              <a:t>：对象，生命线，控制焦点，消息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7584" y="292494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显示对象和类名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03848" y="2960763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只显示类名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80112" y="2960763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只显示对象名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03848" y="5229200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对象的命名方式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标题 12289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/>
          <a:lstStyle/>
          <a:p>
            <a:r>
              <a:rPr lang="en-US" altLang="zh-CN" dirty="0">
                <a:ea typeface="黑体" panose="02010609060101010101" pitchFamily="2" charset="-122"/>
              </a:rPr>
              <a:t>5</a:t>
            </a:r>
            <a:r>
              <a:rPr lang="en-US" altLang="zh-CN" dirty="0" smtClean="0">
                <a:ea typeface="黑体" panose="02010609060101010101" pitchFamily="2" charset="-122"/>
              </a:rPr>
              <a:t> </a:t>
            </a:r>
            <a:r>
              <a:rPr lang="zh-CN" altLang="en-US" dirty="0" smtClean="0">
                <a:ea typeface="黑体" panose="02010609060101010101" pitchFamily="2" charset="-122"/>
              </a:rPr>
              <a:t>顺序图</a:t>
            </a:r>
            <a:endParaRPr lang="zh-CN" altLang="en-US" dirty="0">
              <a:ea typeface="黑体" panose="02010609060101010101" pitchFamily="2" charset="-122"/>
            </a:endParaRPr>
          </a:p>
        </p:txBody>
      </p:sp>
      <p:sp>
        <p:nvSpPr>
          <p:cNvPr id="12308" name="内容占位符 12307"/>
          <p:cNvSpPr>
            <a:spLocks noGrp="1"/>
          </p:cNvSpPr>
          <p:nvPr>
            <p:ph idx="1"/>
          </p:nvPr>
        </p:nvSpPr>
        <p:spPr>
          <a:xfrm>
            <a:off x="161925" y="980728"/>
            <a:ext cx="3600400" cy="5517232"/>
          </a:xfrm>
          <a:ln/>
        </p:spPr>
        <p:txBody>
          <a:bodyPr anchor="t"/>
          <a:lstStyle/>
          <a:p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</a:rPr>
              <a:t>调用消息</a:t>
            </a:r>
            <a:endParaRPr lang="en-US" altLang="zh-CN" sz="2400" dirty="0" smtClean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endParaRPr lang="en-US" altLang="zh-CN" sz="240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endParaRPr lang="en-US" altLang="zh-CN" sz="2400" dirty="0" smtClean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endParaRPr lang="en-US" altLang="zh-CN" sz="2400" dirty="0" smtClean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</a:rPr>
              <a:t>异步消息</a:t>
            </a:r>
            <a:endParaRPr lang="en-US" altLang="zh-CN" sz="2400" dirty="0" smtClean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endParaRPr lang="en-US" altLang="zh-CN" sz="240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endParaRPr lang="en-US" altLang="zh-CN" sz="2400" dirty="0" smtClean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endParaRPr lang="en-US" altLang="zh-CN" sz="2400" dirty="0" smtClean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</a:rPr>
              <a:t>返回消息</a:t>
            </a:r>
            <a:endParaRPr lang="en-US" altLang="zh-CN" sz="2400" dirty="0" smtClean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endParaRPr lang="en-US" altLang="zh-CN" sz="240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endParaRPr lang="en-US" altLang="zh-CN" sz="2400" dirty="0" smtClean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endParaRPr lang="en-US" altLang="zh-CN" sz="2400" dirty="0" smtClean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0" indent="0">
              <a:buNone/>
            </a:pPr>
            <a:endParaRPr lang="en-US" altLang="zh-CN" sz="2400" dirty="0" smtClean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7" name="内容占位符 12307"/>
          <p:cNvSpPr txBox="1">
            <a:spLocks/>
          </p:cNvSpPr>
          <p:nvPr/>
        </p:nvSpPr>
        <p:spPr>
          <a:xfrm>
            <a:off x="4044415" y="980728"/>
            <a:ext cx="3600400" cy="551723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阻止消息</a:t>
            </a:r>
            <a:endParaRPr lang="en-US" altLang="zh-CN" sz="240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0" indent="0">
              <a:buNone/>
            </a:pPr>
            <a:endParaRPr lang="en-US" altLang="zh-CN" sz="2400" dirty="0" smtClean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endParaRPr lang="en-US" altLang="zh-CN" sz="2400" dirty="0" smtClean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endParaRPr lang="en-US" altLang="zh-CN" sz="2400" dirty="0" smtClean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0" indent="0">
              <a:buNone/>
            </a:pPr>
            <a:endParaRPr lang="en-US" altLang="zh-CN" sz="2400" dirty="0" smtClean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</a:rPr>
              <a:t>超时消息</a:t>
            </a:r>
            <a:endParaRPr lang="en-US" altLang="zh-CN" sz="2400" dirty="0" smtClean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700808"/>
            <a:ext cx="1962424" cy="38105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5301208"/>
            <a:ext cx="2067213" cy="38105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400" y="3429000"/>
            <a:ext cx="3294781" cy="33342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016" y="4149080"/>
            <a:ext cx="1600423" cy="3238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6016" y="1915150"/>
            <a:ext cx="1581371" cy="3334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2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123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123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08" grpId="0" build="p"/>
      <p:bldP spid="2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标题 12289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/>
          <a:lstStyle/>
          <a:p>
            <a:r>
              <a:rPr lang="en-US" altLang="zh-CN" dirty="0">
                <a:ea typeface="黑体" panose="02010609060101010101" pitchFamily="2" charset="-122"/>
              </a:rPr>
              <a:t>5</a:t>
            </a:r>
            <a:r>
              <a:rPr lang="en-US" altLang="zh-CN" dirty="0" smtClean="0">
                <a:ea typeface="黑体" panose="02010609060101010101" pitchFamily="2" charset="-122"/>
              </a:rPr>
              <a:t> </a:t>
            </a:r>
            <a:r>
              <a:rPr lang="zh-CN" altLang="en-US" dirty="0" smtClean="0">
                <a:ea typeface="黑体" panose="02010609060101010101" pitchFamily="2" charset="-122"/>
              </a:rPr>
              <a:t>顺序图</a:t>
            </a:r>
            <a:endParaRPr lang="zh-CN" altLang="en-US" dirty="0">
              <a:ea typeface="黑体" panose="02010609060101010101" pitchFamily="2" charset="-122"/>
            </a:endParaRPr>
          </a:p>
        </p:txBody>
      </p:sp>
      <p:sp>
        <p:nvSpPr>
          <p:cNvPr id="12308" name="内容占位符 12307"/>
          <p:cNvSpPr>
            <a:spLocks noGrp="1"/>
          </p:cNvSpPr>
          <p:nvPr>
            <p:ph idx="1"/>
          </p:nvPr>
        </p:nvSpPr>
        <p:spPr>
          <a:xfrm>
            <a:off x="179512" y="980728"/>
            <a:ext cx="3600400" cy="5517232"/>
          </a:xfrm>
          <a:ln/>
        </p:spPr>
        <p:txBody>
          <a:bodyPr anchor="t"/>
          <a:lstStyle/>
          <a:p>
            <a:endParaRPr lang="en-US" altLang="zh-CN" sz="240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endParaRPr lang="en-US" altLang="zh-CN" sz="2400" dirty="0" smtClean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endParaRPr lang="en-US" altLang="zh-CN" sz="2400" dirty="0" smtClean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endParaRPr lang="en-US" altLang="zh-CN" sz="240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endParaRPr lang="en-US" altLang="zh-CN" sz="2400" dirty="0" smtClean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endParaRPr lang="en-US" altLang="zh-CN" sz="2400" dirty="0" smtClean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endParaRPr lang="en-US" altLang="zh-CN" sz="240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endParaRPr lang="en-US" altLang="zh-CN" sz="2400" dirty="0" smtClean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endParaRPr lang="en-US" altLang="zh-CN" sz="2400" dirty="0" smtClean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0" indent="0">
              <a:buNone/>
            </a:pPr>
            <a:endParaRPr lang="en-US" altLang="zh-CN" sz="2400" dirty="0" smtClean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99" y="933451"/>
            <a:ext cx="7564753" cy="595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标题 13316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/>
          <a:lstStyle/>
          <a:p>
            <a:r>
              <a:rPr lang="en-US" altLang="zh-CN" dirty="0">
                <a:ea typeface="黑体" panose="02010609060101010101" pitchFamily="2" charset="-122"/>
              </a:rPr>
              <a:t>6</a:t>
            </a:r>
            <a:r>
              <a:rPr lang="en-US" altLang="zh-CN" dirty="0" smtClean="0">
                <a:ea typeface="黑体" panose="02010609060101010101" pitchFamily="2" charset="-122"/>
              </a:rPr>
              <a:t>.</a:t>
            </a:r>
            <a:r>
              <a:rPr lang="zh-CN" altLang="en-US" dirty="0" smtClean="0">
                <a:ea typeface="黑体" panose="02010609060101010101" pitchFamily="2" charset="-122"/>
              </a:rPr>
              <a:t>协作图</a:t>
            </a:r>
            <a:endParaRPr lang="zh-CN" altLang="en-US" dirty="0">
              <a:ea typeface="黑体" panose="02010609060101010101" pitchFamily="2" charset="-122"/>
            </a:endParaRPr>
          </a:p>
        </p:txBody>
      </p:sp>
      <p:sp>
        <p:nvSpPr>
          <p:cNvPr id="68" name="内容占位符 1"/>
          <p:cNvSpPr txBox="1">
            <a:spLocks/>
          </p:cNvSpPr>
          <p:nvPr/>
        </p:nvSpPr>
        <p:spPr>
          <a:xfrm>
            <a:off x="152400" y="1066800"/>
            <a:ext cx="7924800" cy="1426096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 smtClean="0"/>
              <a:t>定义</a:t>
            </a:r>
            <a:r>
              <a:rPr lang="zh-CN" altLang="en-US" dirty="0" smtClean="0"/>
              <a:t>：描述系统的行为是如何由系统的成分协作实现的图。（强调</a:t>
            </a:r>
            <a:r>
              <a:rPr lang="zh-CN" altLang="en-US" b="1" dirty="0" smtClean="0"/>
              <a:t>参与交互的对象组织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b="1" dirty="0" smtClean="0"/>
              <a:t>建模元素</a:t>
            </a:r>
            <a:r>
              <a:rPr lang="zh-CN" altLang="en-US" dirty="0" smtClean="0"/>
              <a:t>：对象，消息（与顺序图一致），链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标题 512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/>
          <a:lstStyle/>
          <a:p>
            <a:r>
              <a:rPr lang="zh-CN" altLang="en-US">
                <a:latin typeface="黑体" panose="02010609060101010101" pitchFamily="2" charset="-122"/>
                <a:ea typeface="黑体" panose="02010609060101010101" pitchFamily="2" charset="-122"/>
              </a:rPr>
              <a:t>目录</a:t>
            </a:r>
          </a:p>
        </p:txBody>
      </p:sp>
      <p:sp>
        <p:nvSpPr>
          <p:cNvPr id="5122" name="矩形 5122">
            <a:hlinkClick r:id="rId2"/>
          </p:cNvPr>
          <p:cNvSpPr>
            <a:spLocks noChangeAspect="1"/>
          </p:cNvSpPr>
          <p:nvPr/>
        </p:nvSpPr>
        <p:spPr>
          <a:xfrm>
            <a:off x="63500" y="0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0"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123" name="文本占位符 5124"/>
          <p:cNvSpPr>
            <a:spLocks noGrp="1"/>
          </p:cNvSpPr>
          <p:nvPr>
            <p:ph idx="1"/>
          </p:nvPr>
        </p:nvSpPr>
        <p:spPr>
          <a:xfrm>
            <a:off x="1622425" y="1657350"/>
            <a:ext cx="4070350" cy="4017963"/>
          </a:xfrm>
          <a:ln/>
        </p:spPr>
        <p:txBody>
          <a:bodyPr anchor="t"/>
          <a:lstStyle/>
          <a:p>
            <a:r>
              <a:rPr lang="en-US" altLang="zh-CN" dirty="0" smtClean="0">
                <a:latin typeface="黑体" panose="02010609060101010101" pitchFamily="2" charset="-122"/>
                <a:ea typeface="黑体" panose="02010609060101010101" pitchFamily="2" charset="-122"/>
              </a:rPr>
              <a:t>UML1.X9</a:t>
            </a: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种</a:t>
            </a: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</a:rPr>
              <a:t>图</a:t>
            </a:r>
            <a:endParaRPr lang="en-US" altLang="zh-CN" dirty="0" smtClean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en-US" altLang="zh-CN" dirty="0" smtClean="0">
                <a:latin typeface="黑体" panose="02010609060101010101" pitchFamily="2" charset="-122"/>
                <a:ea typeface="黑体" panose="02010609060101010101" pitchFamily="2" charset="-122"/>
              </a:rPr>
              <a:t>UML1.X</a:t>
            </a: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</a:rPr>
              <a:t>与</a:t>
            </a:r>
            <a:r>
              <a:rPr lang="en-US" altLang="zh-CN" dirty="0" smtClean="0">
                <a:latin typeface="黑体" panose="02010609060101010101" pitchFamily="2" charset="-122"/>
                <a:ea typeface="黑体" panose="02010609060101010101" pitchFamily="2" charset="-122"/>
              </a:rPr>
              <a:t>UML2.X</a:t>
            </a: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</a:rPr>
              <a:t>对比</a:t>
            </a:r>
            <a:endParaRPr lang="en-US" altLang="zh-CN" dirty="0" smtClean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en-US" altLang="zh-CN" dirty="0" smtClean="0">
                <a:latin typeface="黑体" panose="02010609060101010101" pitchFamily="2" charset="-122"/>
                <a:ea typeface="黑体" panose="02010609060101010101" pitchFamily="2" charset="-122"/>
              </a:rPr>
              <a:t>UML2.X</a:t>
            </a: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</a:rPr>
              <a:t>有变化的图</a:t>
            </a:r>
            <a:endParaRPr lang="en-US" altLang="zh-CN" dirty="0" smtClean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zh-CN" altLang="en-US" smtClean="0">
                <a:latin typeface="黑体" panose="02010609060101010101" pitchFamily="2" charset="-122"/>
                <a:ea typeface="黑体" panose="02010609060101010101" pitchFamily="2" charset="-122"/>
              </a:rPr>
              <a:t>小结</a:t>
            </a:r>
            <a:endParaRPr lang="en-US" altLang="zh-CN" smtClean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232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4337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/>
          <a:lstStyle/>
          <a:p>
            <a:r>
              <a:rPr lang="en-US" altLang="zh-CN" dirty="0">
                <a:ea typeface="黑体" panose="02010609060101010101" pitchFamily="2" charset="-122"/>
              </a:rPr>
              <a:t>6</a:t>
            </a:r>
            <a:r>
              <a:rPr lang="en-US" altLang="zh-CN" dirty="0" smtClean="0">
                <a:ea typeface="黑体" panose="02010609060101010101" pitchFamily="2" charset="-122"/>
              </a:rPr>
              <a:t>.</a:t>
            </a:r>
            <a:r>
              <a:rPr lang="zh-CN" altLang="en-US" dirty="0" smtClean="0">
                <a:ea typeface="黑体" panose="02010609060101010101" pitchFamily="2" charset="-122"/>
              </a:rPr>
              <a:t>协作图</a:t>
            </a:r>
            <a:endParaRPr lang="zh-CN" altLang="en-US" dirty="0">
              <a:ea typeface="黑体" panose="02010609060101010101" pitchFamily="2" charset="-122"/>
            </a:endParaRPr>
          </a:p>
        </p:txBody>
      </p:sp>
      <p:sp>
        <p:nvSpPr>
          <p:cNvPr id="15362" name="文本占位符 14338"/>
          <p:cNvSpPr>
            <a:spLocks noGrp="1"/>
          </p:cNvSpPr>
          <p:nvPr>
            <p:ph idx="1"/>
          </p:nvPr>
        </p:nvSpPr>
        <p:spPr>
          <a:xfrm>
            <a:off x="395536" y="1124744"/>
            <a:ext cx="6696744" cy="2880320"/>
          </a:xfrm>
          <a:ln/>
        </p:spPr>
        <p:txBody>
          <a:bodyPr anchor="t"/>
          <a:lstStyle/>
          <a:p>
            <a:pPr>
              <a:lnSpc>
                <a:spcPct val="90000"/>
              </a:lnSpc>
            </a:pPr>
            <a:r>
              <a:rPr lang="zh-CN" altLang="en-US" sz="2400" dirty="0" smtClean="0">
                <a:ea typeface="黑体" panose="02010609060101010101" pitchFamily="2" charset="-122"/>
              </a:rPr>
              <a:t>与顺序图的比较：</a:t>
            </a:r>
            <a:endParaRPr lang="en-US" altLang="zh-CN" sz="2400" dirty="0" smtClean="0">
              <a:ea typeface="黑体" panose="02010609060101010101" pitchFamily="2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2400" dirty="0">
                <a:ea typeface="黑体" panose="02010609060101010101" pitchFamily="2" charset="-122"/>
              </a:rPr>
              <a:t> </a:t>
            </a:r>
            <a:r>
              <a:rPr lang="en-US" altLang="zh-CN" sz="2400" dirty="0" smtClean="0">
                <a:ea typeface="黑体" panose="02010609060101010101" pitchFamily="2" charset="-122"/>
              </a:rPr>
              <a:t>       1 </a:t>
            </a:r>
            <a:r>
              <a:rPr lang="zh-CN" altLang="en-US" sz="2400" dirty="0" smtClean="0">
                <a:ea typeface="黑体" panose="02010609060101010101" pitchFamily="2" charset="-122"/>
              </a:rPr>
              <a:t>没有对象生命和控制焦点</a:t>
            </a:r>
            <a:endParaRPr lang="en-US" altLang="zh-CN" sz="2400" dirty="0" smtClean="0">
              <a:ea typeface="黑体" panose="02010609060101010101" pitchFamily="2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2400" dirty="0">
                <a:ea typeface="黑体" panose="02010609060101010101" pitchFamily="2" charset="-122"/>
              </a:rPr>
              <a:t> </a:t>
            </a:r>
            <a:r>
              <a:rPr lang="en-US" altLang="zh-CN" sz="2400" dirty="0" smtClean="0">
                <a:ea typeface="黑体" panose="02010609060101010101" pitchFamily="2" charset="-122"/>
              </a:rPr>
              <a:t>       2 </a:t>
            </a:r>
            <a:r>
              <a:rPr lang="zh-CN" altLang="en-US" sz="2400" dirty="0" smtClean="0">
                <a:ea typeface="黑体" panose="02010609060101010101" pitchFamily="2" charset="-122"/>
              </a:rPr>
              <a:t>消息必须要有消息顺序号</a:t>
            </a:r>
            <a:endParaRPr lang="en-US" altLang="zh-CN" sz="2400" dirty="0" smtClean="0">
              <a:ea typeface="黑体" panose="02010609060101010101" pitchFamily="2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2400" dirty="0">
                <a:ea typeface="黑体" panose="02010609060101010101" pitchFamily="2" charset="-122"/>
              </a:rPr>
              <a:t> </a:t>
            </a:r>
            <a:r>
              <a:rPr lang="en-US" altLang="zh-CN" sz="2400" dirty="0" smtClean="0">
                <a:ea typeface="黑体" panose="02010609060101010101" pitchFamily="2" charset="-122"/>
              </a:rPr>
              <a:t>       3 </a:t>
            </a:r>
            <a:r>
              <a:rPr lang="zh-CN" altLang="en-US" sz="2400" dirty="0" smtClean="0">
                <a:ea typeface="黑体" panose="02010609060101010101" pitchFamily="2" charset="-122"/>
              </a:rPr>
              <a:t>并发控制流方面稍强</a:t>
            </a:r>
            <a:endParaRPr lang="en-US" altLang="zh-CN" sz="2400" dirty="0" smtClean="0">
              <a:ea typeface="黑体" panose="02010609060101010101" pitchFamily="2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2400" dirty="0">
                <a:ea typeface="黑体" panose="02010609060101010101" pitchFamily="2" charset="-122"/>
              </a:rPr>
              <a:t> </a:t>
            </a:r>
            <a:r>
              <a:rPr lang="en-US" altLang="zh-CN" sz="2400" dirty="0" smtClean="0">
                <a:ea typeface="黑体" panose="02010609060101010101" pitchFamily="2" charset="-122"/>
              </a:rPr>
              <a:t>       4 </a:t>
            </a:r>
            <a:r>
              <a:rPr lang="zh-CN" altLang="en-US" sz="2400" dirty="0" smtClean="0">
                <a:ea typeface="黑体" panose="02010609060101010101" pitchFamily="2" charset="-122"/>
              </a:rPr>
              <a:t>有链的概念，用来连接对象</a:t>
            </a:r>
            <a:endParaRPr lang="en-US" altLang="zh-CN" sz="2400" dirty="0" smtClean="0">
              <a:ea typeface="黑体" panose="02010609060101010101" pitchFamily="2" charset="-122"/>
            </a:endParaRPr>
          </a:p>
          <a:p>
            <a:pPr>
              <a:lnSpc>
                <a:spcPct val="90000"/>
              </a:lnSpc>
            </a:pPr>
            <a:endParaRPr lang="zh-CN" altLang="en-US" sz="2400" dirty="0">
              <a:ea typeface="黑体" panose="0201060906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4337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/>
          <a:lstStyle/>
          <a:p>
            <a:r>
              <a:rPr lang="en-US" altLang="zh-CN" dirty="0">
                <a:ea typeface="黑体" panose="02010609060101010101" pitchFamily="2" charset="-122"/>
              </a:rPr>
              <a:t>6</a:t>
            </a:r>
            <a:r>
              <a:rPr lang="en-US" altLang="zh-CN" dirty="0" smtClean="0">
                <a:ea typeface="黑体" panose="02010609060101010101" pitchFamily="2" charset="-122"/>
              </a:rPr>
              <a:t>.</a:t>
            </a:r>
            <a:r>
              <a:rPr lang="zh-CN" altLang="en-US" dirty="0" smtClean="0">
                <a:ea typeface="黑体" panose="02010609060101010101" pitchFamily="2" charset="-122"/>
              </a:rPr>
              <a:t>协作图</a:t>
            </a:r>
            <a:endParaRPr lang="zh-CN" altLang="en-US" dirty="0">
              <a:ea typeface="黑体" panose="0201060906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39" y="1094571"/>
            <a:ext cx="7611537" cy="576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5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4337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/>
          <a:lstStyle/>
          <a:p>
            <a:r>
              <a:rPr lang="en-US" altLang="zh-CN" dirty="0">
                <a:ea typeface="黑体" panose="02010609060101010101" pitchFamily="2" charset="-122"/>
              </a:rPr>
              <a:t>7</a:t>
            </a:r>
            <a:r>
              <a:rPr lang="en-US" altLang="zh-CN" dirty="0" smtClean="0">
                <a:ea typeface="黑体" panose="02010609060101010101" pitchFamily="2" charset="-122"/>
              </a:rPr>
              <a:t>.</a:t>
            </a:r>
            <a:r>
              <a:rPr lang="zh-CN" altLang="en-US" dirty="0">
                <a:ea typeface="黑体" panose="02010609060101010101" pitchFamily="2" charset="-122"/>
              </a:rPr>
              <a:t>活动</a:t>
            </a:r>
            <a:r>
              <a:rPr lang="zh-CN" altLang="en-US" dirty="0" smtClean="0">
                <a:ea typeface="黑体" panose="02010609060101010101" pitchFamily="2" charset="-122"/>
              </a:rPr>
              <a:t>图</a:t>
            </a:r>
            <a:endParaRPr lang="zh-CN" altLang="en-US" dirty="0">
              <a:ea typeface="黑体" panose="02010609060101010101" pitchFamily="2" charset="-122"/>
            </a:endParaRPr>
          </a:p>
        </p:txBody>
      </p:sp>
      <p:sp>
        <p:nvSpPr>
          <p:cNvPr id="15362" name="文本占位符 14338"/>
          <p:cNvSpPr>
            <a:spLocks noGrp="1"/>
          </p:cNvSpPr>
          <p:nvPr>
            <p:ph idx="1"/>
          </p:nvPr>
        </p:nvSpPr>
        <p:spPr>
          <a:xfrm>
            <a:off x="395536" y="1124744"/>
            <a:ext cx="6696744" cy="2880320"/>
          </a:xfrm>
          <a:ln/>
        </p:spPr>
        <p:txBody>
          <a:bodyPr anchor="t"/>
          <a:lstStyle/>
          <a:p>
            <a:r>
              <a:rPr lang="zh-CN" altLang="en-US" sz="1800" dirty="0"/>
              <a:t>活动图的组成元素 </a:t>
            </a:r>
            <a:r>
              <a:rPr lang="en-US" altLang="zh-CN" sz="1800" dirty="0"/>
              <a:t>Activity Diagram Element	</a:t>
            </a:r>
          </a:p>
          <a:p>
            <a:r>
              <a:rPr lang="en-US" altLang="zh-CN" sz="1800" dirty="0"/>
              <a:t>1</a:t>
            </a:r>
            <a:r>
              <a:rPr lang="zh-CN" altLang="en-US" sz="1800" dirty="0"/>
              <a:t>、活动状态图（</a:t>
            </a:r>
            <a:r>
              <a:rPr lang="en-US" altLang="zh-CN" sz="1800" dirty="0"/>
              <a:t>Activity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r>
              <a:rPr lang="en-US" altLang="zh-CN" sz="1800" dirty="0"/>
              <a:t>2</a:t>
            </a:r>
            <a:r>
              <a:rPr lang="zh-CN" altLang="en-US" sz="1800" dirty="0"/>
              <a:t>、动作状态（</a:t>
            </a:r>
            <a:r>
              <a:rPr lang="en-US" altLang="zh-CN" sz="1800" dirty="0"/>
              <a:t>Actions)</a:t>
            </a:r>
          </a:p>
          <a:p>
            <a:r>
              <a:rPr lang="en-US" altLang="zh-CN" sz="1800" dirty="0"/>
              <a:t>3</a:t>
            </a:r>
            <a:r>
              <a:rPr lang="zh-CN" altLang="en-US" sz="1800" dirty="0"/>
              <a:t>、动作状态约束（</a:t>
            </a:r>
            <a:r>
              <a:rPr lang="en-US" altLang="zh-CN" sz="1800" dirty="0"/>
              <a:t>Action Constraints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r>
              <a:rPr lang="en-US" altLang="zh-CN" sz="1800" dirty="0"/>
              <a:t>4</a:t>
            </a:r>
            <a:r>
              <a:rPr lang="zh-CN" altLang="en-US" sz="1800" dirty="0"/>
              <a:t>、动作流（</a:t>
            </a:r>
            <a:r>
              <a:rPr lang="en-US" altLang="zh-CN" sz="1800" dirty="0"/>
              <a:t>Control Flow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r>
              <a:rPr lang="en-US" altLang="zh-CN" sz="1800" dirty="0"/>
              <a:t>5</a:t>
            </a:r>
            <a:r>
              <a:rPr lang="zh-CN" altLang="en-US" sz="1800" dirty="0"/>
              <a:t>、开始节点（</a:t>
            </a:r>
            <a:r>
              <a:rPr lang="en-US" altLang="zh-CN" sz="1800" dirty="0"/>
              <a:t>Initial Node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r>
              <a:rPr lang="en-US" altLang="zh-CN" sz="1800" dirty="0"/>
              <a:t>6</a:t>
            </a:r>
            <a:r>
              <a:rPr lang="zh-CN" altLang="en-US" sz="1800" dirty="0"/>
              <a:t>、终止节点（</a:t>
            </a:r>
            <a:r>
              <a:rPr lang="en-US" altLang="zh-CN" sz="1800" dirty="0"/>
              <a:t>Final Node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r>
              <a:rPr lang="en-US" altLang="zh-CN" sz="1800" dirty="0"/>
              <a:t>7</a:t>
            </a:r>
            <a:r>
              <a:rPr lang="zh-CN" altLang="en-US" sz="1800" dirty="0"/>
              <a:t>、对象（</a:t>
            </a:r>
            <a:r>
              <a:rPr lang="en-US" altLang="zh-CN" sz="1800" dirty="0"/>
              <a:t>Objects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r>
              <a:rPr lang="en-US" altLang="zh-CN" sz="1800" dirty="0"/>
              <a:t>8</a:t>
            </a:r>
            <a:r>
              <a:rPr lang="zh-CN" altLang="en-US" sz="1800" dirty="0"/>
              <a:t>、数据存储对象（</a:t>
            </a:r>
            <a:r>
              <a:rPr lang="en-US" altLang="zh-CN" sz="1800" dirty="0" err="1"/>
              <a:t>DataStore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r>
              <a:rPr lang="en-US" altLang="zh-CN" sz="1800" dirty="0"/>
              <a:t>9</a:t>
            </a:r>
            <a:r>
              <a:rPr lang="zh-CN" altLang="en-US" sz="1800" dirty="0"/>
              <a:t>、对象流（</a:t>
            </a:r>
            <a:r>
              <a:rPr lang="en-US" altLang="zh-CN" sz="1800" dirty="0"/>
              <a:t>Object Flows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r>
              <a:rPr lang="en-US" altLang="zh-CN" sz="1800" dirty="0"/>
              <a:t>10</a:t>
            </a:r>
            <a:r>
              <a:rPr lang="zh-CN" altLang="en-US" sz="1800" dirty="0"/>
              <a:t>、分支与合并（</a:t>
            </a:r>
            <a:r>
              <a:rPr lang="en-US" altLang="zh-CN" sz="1800" dirty="0"/>
              <a:t>Decision and Merge Nodes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r>
              <a:rPr lang="en-US" altLang="zh-CN" sz="1800" dirty="0"/>
              <a:t>11</a:t>
            </a:r>
            <a:r>
              <a:rPr lang="zh-CN" altLang="en-US" sz="1800" dirty="0"/>
              <a:t>、分叉与汇合（</a:t>
            </a:r>
            <a:r>
              <a:rPr lang="en-US" altLang="zh-CN" sz="1800" dirty="0"/>
              <a:t>Fork and Join Nodes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r>
              <a:rPr lang="en-US" altLang="zh-CN" sz="1800" dirty="0"/>
              <a:t>12</a:t>
            </a:r>
            <a:r>
              <a:rPr lang="zh-CN" altLang="en-US" sz="1800" dirty="0"/>
              <a:t>、异常处理（</a:t>
            </a:r>
            <a:r>
              <a:rPr lang="en-US" altLang="zh-CN" sz="1800" dirty="0"/>
              <a:t>Exception Handler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r>
              <a:rPr lang="en-US" altLang="zh-CN" sz="1800" dirty="0"/>
              <a:t>13</a:t>
            </a:r>
            <a:r>
              <a:rPr lang="zh-CN" altLang="en-US" sz="1800" dirty="0"/>
              <a:t>、活动中断区域（</a:t>
            </a:r>
            <a:r>
              <a:rPr lang="en-US" altLang="zh-CN" sz="1800" dirty="0"/>
              <a:t>Interruptible Activity Region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r>
              <a:rPr lang="en-US" altLang="zh-CN" sz="1800" dirty="0"/>
              <a:t>14</a:t>
            </a:r>
            <a:r>
              <a:rPr lang="zh-CN" altLang="en-US" sz="1800" dirty="0"/>
              <a:t>、泳道（</a:t>
            </a:r>
            <a:r>
              <a:rPr lang="en-US" altLang="zh-CN" sz="1800" dirty="0"/>
              <a:t>Partition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>
              <a:lnSpc>
                <a:spcPct val="90000"/>
              </a:lnSpc>
            </a:pPr>
            <a:endParaRPr lang="zh-CN" altLang="en-US" sz="2400" dirty="0">
              <a:ea typeface="黑体" panose="0201060906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197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4337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/>
          <a:lstStyle/>
          <a:p>
            <a:r>
              <a:rPr lang="en-US" altLang="zh-CN" dirty="0">
                <a:ea typeface="黑体" panose="02010609060101010101" pitchFamily="2" charset="-122"/>
              </a:rPr>
              <a:t>7</a:t>
            </a:r>
            <a:r>
              <a:rPr lang="en-US" altLang="zh-CN" dirty="0" smtClean="0">
                <a:ea typeface="黑体" panose="02010609060101010101" pitchFamily="2" charset="-122"/>
              </a:rPr>
              <a:t>.</a:t>
            </a:r>
            <a:r>
              <a:rPr lang="zh-CN" altLang="en-US" dirty="0" smtClean="0">
                <a:ea typeface="黑体" panose="02010609060101010101" pitchFamily="2" charset="-122"/>
              </a:rPr>
              <a:t>活动图</a:t>
            </a:r>
            <a:endParaRPr lang="zh-CN" altLang="en-US" dirty="0">
              <a:ea typeface="黑体" panose="0201060906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980728"/>
            <a:ext cx="6640967" cy="537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00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4337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/>
          <a:lstStyle/>
          <a:p>
            <a:r>
              <a:rPr lang="en-US" altLang="zh-CN" dirty="0" smtClean="0">
                <a:ea typeface="黑体" panose="02010609060101010101" pitchFamily="2" charset="-122"/>
              </a:rPr>
              <a:t>8.</a:t>
            </a:r>
            <a:r>
              <a:rPr lang="zh-CN" altLang="en-US" dirty="0" smtClean="0">
                <a:ea typeface="黑体" panose="02010609060101010101" pitchFamily="2" charset="-122"/>
              </a:rPr>
              <a:t>组件图</a:t>
            </a:r>
            <a:endParaRPr lang="zh-CN" altLang="en-US" dirty="0">
              <a:ea typeface="黑体" panose="0201060906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3568" y="1268760"/>
            <a:ext cx="69127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组件图的组成</a:t>
            </a:r>
            <a:endParaRPr lang="zh-CN" altLang="en-US" dirty="0"/>
          </a:p>
          <a:p>
            <a:r>
              <a:rPr lang="zh-CN" altLang="en-US" dirty="0"/>
              <a:t>组件图由，组件，接口，实现和依赖四部分组成</a:t>
            </a:r>
          </a:p>
          <a:p>
            <a:r>
              <a:rPr lang="zh-CN" altLang="en-US" b="1" dirty="0"/>
              <a:t>组件</a:t>
            </a:r>
            <a:endParaRPr lang="zh-CN" altLang="en-US" dirty="0"/>
          </a:p>
          <a:p>
            <a:r>
              <a:rPr lang="zh-CN" altLang="en-US" dirty="0"/>
              <a:t>描述了系统的一个可执行程序，一个库，一个</a:t>
            </a:r>
            <a:r>
              <a:rPr lang="en-US" altLang="zh-CN" dirty="0"/>
              <a:t>Web</a:t>
            </a:r>
            <a:r>
              <a:rPr lang="zh-CN" altLang="en-US" dirty="0"/>
              <a:t>程序等，如上面图中的方框图型都是组件的表示形式。</a:t>
            </a:r>
          </a:p>
          <a:p>
            <a:r>
              <a:rPr lang="zh-CN" altLang="en-US" dirty="0"/>
              <a:t>接口</a:t>
            </a:r>
          </a:p>
          <a:p>
            <a:r>
              <a:rPr lang="zh-CN" altLang="en-US" dirty="0"/>
              <a:t>接口是组件所提供服务，可以理解为一个方法，一个</a:t>
            </a:r>
            <a:r>
              <a:rPr lang="en-US" altLang="zh-CN" dirty="0" err="1"/>
              <a:t>WebService</a:t>
            </a:r>
            <a:r>
              <a:rPr lang="zh-CN" altLang="en-US" dirty="0"/>
              <a:t>，一个</a:t>
            </a:r>
            <a:r>
              <a:rPr lang="en-US" altLang="zh-CN" dirty="0"/>
              <a:t>WCF</a:t>
            </a:r>
            <a:r>
              <a:rPr lang="zh-CN" altLang="en-US" dirty="0"/>
              <a:t>，或者一个</a:t>
            </a:r>
            <a:r>
              <a:rPr lang="en-US" altLang="zh-CN" dirty="0"/>
              <a:t>UI</a:t>
            </a:r>
            <a:r>
              <a:rPr lang="zh-CN" altLang="en-US" dirty="0"/>
              <a:t>界面，接口可以有多个，但至少有一个，在</a:t>
            </a:r>
            <a:r>
              <a:rPr lang="en-US" altLang="zh-CN" dirty="0"/>
              <a:t>UML</a:t>
            </a:r>
            <a:r>
              <a:rPr lang="zh-CN" altLang="en-US" dirty="0"/>
              <a:t>中表示为一个圆形，可以在类图中对其进一步描述</a:t>
            </a:r>
          </a:p>
          <a:p>
            <a:r>
              <a:rPr lang="zh-CN" altLang="en-US" dirty="0"/>
              <a:t>这个接口代表一种交互方式，而在</a:t>
            </a:r>
            <a:r>
              <a:rPr lang="en-US" altLang="zh-CN" dirty="0" err="1"/>
              <a:t>.Net</a:t>
            </a:r>
            <a:r>
              <a:rPr lang="en-US" altLang="zh-CN" dirty="0"/>
              <a:t> </a:t>
            </a:r>
            <a:r>
              <a:rPr lang="zh-CN" altLang="en-US" dirty="0"/>
              <a:t>中对于接口有另一种解读，就是一个精确的协议，用来指定一组操作或者属性定义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578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4337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/>
          <a:lstStyle/>
          <a:p>
            <a:r>
              <a:rPr lang="en-US" altLang="zh-CN" dirty="0" smtClean="0">
                <a:ea typeface="黑体" panose="02010609060101010101" pitchFamily="2" charset="-122"/>
              </a:rPr>
              <a:t>8.</a:t>
            </a:r>
            <a:r>
              <a:rPr lang="zh-CN" altLang="en-US" dirty="0" smtClean="0">
                <a:ea typeface="黑体" panose="02010609060101010101" pitchFamily="2" charset="-122"/>
              </a:rPr>
              <a:t>组件图</a:t>
            </a:r>
            <a:endParaRPr lang="zh-CN" altLang="en-US" dirty="0">
              <a:ea typeface="黑体" panose="0201060906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10" y="1484784"/>
            <a:ext cx="8526025" cy="499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4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标题 1536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/>
          <a:lstStyle/>
          <a:p>
            <a:r>
              <a:rPr lang="en-US" altLang="zh-CN" dirty="0">
                <a:ea typeface="黑体" panose="02010609060101010101" pitchFamily="2" charset="-122"/>
              </a:rPr>
              <a:t>9</a:t>
            </a:r>
            <a:r>
              <a:rPr lang="en-US" altLang="zh-CN" dirty="0" smtClean="0">
                <a:ea typeface="黑体" panose="02010609060101010101" pitchFamily="2" charset="-122"/>
              </a:rPr>
              <a:t>.</a:t>
            </a:r>
            <a:r>
              <a:rPr lang="zh-CN" altLang="en-US" dirty="0" smtClean="0">
                <a:ea typeface="黑体" panose="02010609060101010101" pitchFamily="2" charset="-122"/>
              </a:rPr>
              <a:t>部署图</a:t>
            </a:r>
            <a:endParaRPr lang="zh-CN" altLang="en-US" dirty="0">
              <a:ea typeface="黑体" panose="02010609060101010101" pitchFamily="2" charset="-122"/>
            </a:endParaRPr>
          </a:p>
        </p:txBody>
      </p:sp>
      <p:sp>
        <p:nvSpPr>
          <p:cNvPr id="16387" name="椭圆 15363"/>
          <p:cNvSpPr/>
          <p:nvPr/>
        </p:nvSpPr>
        <p:spPr>
          <a:xfrm>
            <a:off x="2627313" y="2347913"/>
            <a:ext cx="2736850" cy="2736850"/>
          </a:xfrm>
          <a:prstGeom prst="ellipse">
            <a:avLst/>
          </a:prstGeom>
          <a:noFill/>
          <a:ln w="63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lvl="0" indent="0"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6388" name="椭圆 15364"/>
          <p:cNvSpPr/>
          <p:nvPr/>
        </p:nvSpPr>
        <p:spPr>
          <a:xfrm>
            <a:off x="4372428" y="4863936"/>
            <a:ext cx="288925" cy="28892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0000FF"/>
              </a:gs>
            </a:gsLst>
            <a:path path="shape">
              <a:fillToRect l="50000" t="50000" r="50000" b="50000"/>
            </a:path>
            <a:tileRect/>
          </a:gradFill>
          <a:ln w="635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lvl="0" indent="0"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6389" name="椭圆 15365"/>
          <p:cNvSpPr/>
          <p:nvPr/>
        </p:nvSpPr>
        <p:spPr>
          <a:xfrm>
            <a:off x="2622096" y="4293095"/>
            <a:ext cx="288925" cy="28892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0000FF"/>
              </a:gs>
            </a:gsLst>
            <a:path path="shape">
              <a:fillToRect l="50000" t="50000" r="50000" b="50000"/>
            </a:path>
            <a:tileRect/>
          </a:gradFill>
          <a:ln w="635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lvl="0" indent="0"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6390" name="椭圆 15366"/>
          <p:cNvSpPr/>
          <p:nvPr/>
        </p:nvSpPr>
        <p:spPr>
          <a:xfrm>
            <a:off x="5223645" y="3693634"/>
            <a:ext cx="288925" cy="28892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0000FF"/>
              </a:gs>
            </a:gsLst>
            <a:path path="shape">
              <a:fillToRect l="50000" t="50000" r="50000" b="50000"/>
            </a:path>
            <a:tileRect/>
          </a:gradFill>
          <a:ln w="635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lvl="0" indent="0"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6391" name="椭圆 15367"/>
          <p:cNvSpPr/>
          <p:nvPr/>
        </p:nvSpPr>
        <p:spPr>
          <a:xfrm>
            <a:off x="4572000" y="2420938"/>
            <a:ext cx="288925" cy="28892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0000FF"/>
              </a:gs>
            </a:gsLst>
            <a:path path="shape">
              <a:fillToRect l="50000" t="50000" r="50000" b="50000"/>
            </a:path>
            <a:tileRect/>
          </a:gradFill>
          <a:ln w="635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lvl="0" indent="0"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6392" name="椭圆 15368"/>
          <p:cNvSpPr/>
          <p:nvPr/>
        </p:nvSpPr>
        <p:spPr>
          <a:xfrm>
            <a:off x="2916464" y="2500401"/>
            <a:ext cx="288925" cy="28892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0000FF"/>
              </a:gs>
            </a:gsLst>
            <a:path path="shape">
              <a:fillToRect l="50000" t="50000" r="50000" b="50000"/>
            </a:path>
            <a:tileRect/>
          </a:gradFill>
          <a:ln w="635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lvl="0" indent="0"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6394" name="文本框 15370"/>
          <p:cNvSpPr txBox="1"/>
          <p:nvPr/>
        </p:nvSpPr>
        <p:spPr>
          <a:xfrm>
            <a:off x="5021858" y="2312194"/>
            <a:ext cx="692498" cy="276999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lstStyle/>
          <a:p>
            <a:pPr lvl="0" indent="0" algn="ctr"/>
            <a:r>
              <a:rPr lang="en-US" altLang="x-none" dirty="0" smtClean="0">
                <a:latin typeface="黑体" panose="02010609060101010101" pitchFamily="2" charset="-122"/>
                <a:ea typeface="黑体" panose="02010609060101010101" pitchFamily="2" charset="-122"/>
              </a:rPr>
              <a:t>1.</a:t>
            </a: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</a:rPr>
              <a:t>节点</a:t>
            </a:r>
            <a:endParaRPr lang="zh-CN" altLang="en-US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6395" name="文本框 15371"/>
          <p:cNvSpPr txBox="1"/>
          <p:nvPr/>
        </p:nvSpPr>
        <p:spPr>
          <a:xfrm>
            <a:off x="5852939" y="3850462"/>
            <a:ext cx="692498" cy="276999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lstStyle/>
          <a:p>
            <a:pPr lvl="0" indent="0" algn="ctr"/>
            <a:r>
              <a:rPr lang="en-US" altLang="x-none" dirty="0" smtClean="0">
                <a:latin typeface="黑体" panose="02010609060101010101" pitchFamily="2" charset="-122"/>
                <a:ea typeface="黑体" panose="02010609060101010101" pitchFamily="2" charset="-122"/>
              </a:rPr>
              <a:t>2.</a:t>
            </a: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</a:rPr>
              <a:t>设备</a:t>
            </a:r>
            <a:endParaRPr lang="zh-CN" altLang="en-US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6396" name="文本框 15372"/>
          <p:cNvSpPr txBox="1"/>
          <p:nvPr/>
        </p:nvSpPr>
        <p:spPr>
          <a:xfrm>
            <a:off x="4935489" y="5153830"/>
            <a:ext cx="1154162" cy="276999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lstStyle/>
          <a:p>
            <a:pPr lvl="0" indent="0" algn="ctr"/>
            <a:r>
              <a:rPr lang="en-US" altLang="x-none" dirty="0" smtClean="0">
                <a:latin typeface="黑体" panose="02010609060101010101" pitchFamily="2" charset="-122"/>
                <a:ea typeface="黑体" panose="02010609060101010101" pitchFamily="2" charset="-122"/>
              </a:rPr>
              <a:t>3.</a:t>
            </a: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</a:rPr>
              <a:t>执行环境</a:t>
            </a:r>
            <a:endParaRPr lang="zh-CN" altLang="en-US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6397" name="文本框 15373"/>
          <p:cNvSpPr txBox="1"/>
          <p:nvPr/>
        </p:nvSpPr>
        <p:spPr>
          <a:xfrm>
            <a:off x="1510482" y="4582020"/>
            <a:ext cx="1154162" cy="276999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lstStyle/>
          <a:p>
            <a:pPr lvl="0" indent="0" algn="ctr"/>
            <a:r>
              <a:rPr lang="en-US" altLang="x-none" dirty="0" smtClean="0">
                <a:latin typeface="黑体" panose="02010609060101010101" pitchFamily="2" charset="-122"/>
                <a:ea typeface="黑体" panose="02010609060101010101" pitchFamily="2" charset="-122"/>
              </a:rPr>
              <a:t>4.</a:t>
            </a: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</a:rPr>
              <a:t>部署规范</a:t>
            </a:r>
            <a:endParaRPr lang="zh-CN" altLang="en-US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6398" name="文本框 15374"/>
          <p:cNvSpPr txBox="1"/>
          <p:nvPr/>
        </p:nvSpPr>
        <p:spPr>
          <a:xfrm>
            <a:off x="2098403" y="2329657"/>
            <a:ext cx="692498" cy="276999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lstStyle/>
          <a:p>
            <a:pPr lvl="0" indent="0" algn="ctr"/>
            <a:r>
              <a:rPr lang="en-US" altLang="x-none" dirty="0" smtClean="0">
                <a:latin typeface="黑体" panose="02010609060101010101" pitchFamily="2" charset="-122"/>
                <a:ea typeface="黑体" panose="02010609060101010101" pitchFamily="2" charset="-122"/>
              </a:rPr>
              <a:t>5.</a:t>
            </a: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</a:rPr>
              <a:t>关系</a:t>
            </a:r>
            <a:endParaRPr lang="zh-CN" altLang="en-US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30550" y="2924944"/>
            <a:ext cx="19455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描述了运行软件的系统中的硬件和软件的物理结构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70781" y="1694153"/>
            <a:ext cx="1277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关联关系</a:t>
            </a: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67569" y="1887261"/>
            <a:ext cx="1277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通信路径</a:t>
            </a:r>
            <a:endParaRPr lang="zh-CN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36724" y="2242071"/>
            <a:ext cx="1277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部署关系</a:t>
            </a:r>
            <a:endParaRPr lang="zh-CN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31494" y="2565400"/>
            <a:ext cx="1277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泛化关系</a:t>
            </a:r>
            <a:endParaRPr lang="zh-CN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98182" y="2937971"/>
            <a:ext cx="1277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显示关系</a:t>
            </a:r>
            <a:endParaRPr lang="zh-CN" altLang="en-US" dirty="0"/>
          </a:p>
        </p:txBody>
      </p:sp>
      <p:cxnSp>
        <p:nvCxnSpPr>
          <p:cNvPr id="7" name="直接箭头连接符 6"/>
          <p:cNvCxnSpPr>
            <a:stCxn id="16398" idx="0"/>
          </p:cNvCxnSpPr>
          <p:nvPr/>
        </p:nvCxnSpPr>
        <p:spPr>
          <a:xfrm flipV="1">
            <a:off x="2444652" y="1887261"/>
            <a:ext cx="0" cy="4423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16398" idx="0"/>
          </p:cNvCxnSpPr>
          <p:nvPr/>
        </p:nvCxnSpPr>
        <p:spPr>
          <a:xfrm flipH="1" flipV="1">
            <a:off x="2087563" y="2242071"/>
            <a:ext cx="357089" cy="875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16398" idx="0"/>
          </p:cNvCxnSpPr>
          <p:nvPr/>
        </p:nvCxnSpPr>
        <p:spPr>
          <a:xfrm flipH="1">
            <a:off x="1608577" y="2329657"/>
            <a:ext cx="836075" cy="97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16398" idx="0"/>
          </p:cNvCxnSpPr>
          <p:nvPr/>
        </p:nvCxnSpPr>
        <p:spPr>
          <a:xfrm flipH="1">
            <a:off x="1375265" y="2329657"/>
            <a:ext cx="1069387" cy="4596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16398" idx="0"/>
          </p:cNvCxnSpPr>
          <p:nvPr/>
        </p:nvCxnSpPr>
        <p:spPr>
          <a:xfrm flipH="1">
            <a:off x="1167569" y="2329657"/>
            <a:ext cx="1277083" cy="7929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4337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/>
          <a:lstStyle/>
          <a:p>
            <a:r>
              <a:rPr lang="zh-CN" altLang="en-US" dirty="0" smtClean="0">
                <a:ea typeface="黑体" panose="02010609060101010101" pitchFamily="2" charset="-122"/>
              </a:rPr>
              <a:t>ＵＭＬ１．Ｘ与ＵＭＬ２．Ｘ的对比</a:t>
            </a:r>
            <a:endParaRPr lang="zh-CN" altLang="en-US" dirty="0">
              <a:ea typeface="黑体" panose="02010609060101010101" pitchFamily="2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52400" y="1066800"/>
            <a:ext cx="7924800" cy="2434208"/>
          </a:xfrm>
        </p:spPr>
        <p:txBody>
          <a:bodyPr/>
          <a:lstStyle/>
          <a:p>
            <a:r>
              <a:rPr lang="en-US" altLang="zh-CN" dirty="0" smtClean="0"/>
              <a:t>UML2.X</a:t>
            </a:r>
            <a:r>
              <a:rPr lang="zh-CN" altLang="en-US" dirty="0" smtClean="0"/>
              <a:t>完全</a:t>
            </a:r>
            <a:r>
              <a:rPr lang="zh-CN" altLang="en-US" dirty="0"/>
              <a:t>建立在</a:t>
            </a:r>
            <a:r>
              <a:rPr lang="en-US" altLang="zh-CN" dirty="0"/>
              <a:t>UML1.x</a:t>
            </a:r>
            <a:r>
              <a:rPr lang="zh-CN" altLang="en-US" dirty="0"/>
              <a:t>基础之上，大多数的</a:t>
            </a:r>
            <a:r>
              <a:rPr lang="en-US" altLang="zh-CN" dirty="0"/>
              <a:t>UML1.x</a:t>
            </a:r>
            <a:r>
              <a:rPr lang="zh-CN" altLang="en-US" dirty="0"/>
              <a:t>模型在</a:t>
            </a:r>
            <a:r>
              <a:rPr lang="en-US" altLang="zh-CN" dirty="0" smtClean="0"/>
              <a:t>UML2.X</a:t>
            </a:r>
            <a:r>
              <a:rPr lang="zh-CN" altLang="en-US" dirty="0" smtClean="0"/>
              <a:t>中</a:t>
            </a:r>
            <a:r>
              <a:rPr lang="zh-CN" altLang="en-US" dirty="0"/>
              <a:t>都可用。但</a:t>
            </a:r>
            <a:r>
              <a:rPr lang="en-US" altLang="zh-CN" dirty="0" smtClean="0"/>
              <a:t>UML2.X</a:t>
            </a:r>
            <a:r>
              <a:rPr lang="zh-CN" altLang="en-US" dirty="0" smtClean="0"/>
              <a:t>在</a:t>
            </a:r>
            <a:r>
              <a:rPr lang="zh-CN" altLang="en-US" dirty="0"/>
              <a:t>结构建模方面有一系列重大的改进，包括结构类、精确的接口和端口、拓展性、交互片断和操作符以及基于时间建模能力的增强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189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UML2.X</a:t>
            </a:r>
            <a:r>
              <a:rPr lang="zh-CN" altLang="en-US" dirty="0" smtClean="0"/>
              <a:t>修改的图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用例图</a:t>
            </a:r>
            <a:endParaRPr lang="en-US" altLang="zh-CN" dirty="0" smtClean="0"/>
          </a:p>
          <a:p>
            <a:r>
              <a:rPr lang="zh-CN" altLang="en-US" dirty="0"/>
              <a:t>顺序</a:t>
            </a:r>
            <a:r>
              <a:rPr lang="zh-CN" altLang="en-US" dirty="0" smtClean="0"/>
              <a:t>图</a:t>
            </a:r>
            <a:endParaRPr lang="en-US" altLang="zh-CN" dirty="0" smtClean="0"/>
          </a:p>
          <a:p>
            <a:r>
              <a:rPr lang="zh-CN" altLang="en-US" dirty="0" smtClean="0"/>
              <a:t>活动图</a:t>
            </a:r>
            <a:endParaRPr lang="en-US" altLang="zh-CN" dirty="0" smtClean="0"/>
          </a:p>
          <a:p>
            <a:r>
              <a:rPr lang="zh-CN" altLang="en-US" dirty="0"/>
              <a:t>构件图</a:t>
            </a:r>
          </a:p>
        </p:txBody>
      </p:sp>
    </p:spTree>
    <p:extLst>
      <p:ext uri="{BB962C8B-B14F-4D97-AF65-F5344CB8AC3E}">
        <p14:creationId xmlns:p14="http://schemas.microsoft.com/office/powerpoint/2010/main" val="300692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用例图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924" y="1066800"/>
            <a:ext cx="7915275" cy="2362200"/>
          </a:xfrm>
        </p:spPr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 smtClean="0"/>
              <a:t>UML2.X</a:t>
            </a:r>
            <a:r>
              <a:rPr lang="zh-CN" altLang="en-US" dirty="0" smtClean="0"/>
              <a:t>中</a:t>
            </a:r>
            <a:r>
              <a:rPr lang="zh-CN" altLang="en-US" dirty="0"/>
              <a:t>，为每个用例增加了一个称为“</a:t>
            </a:r>
            <a:r>
              <a:rPr lang="en-US" altLang="zh-CN" dirty="0"/>
              <a:t>Subject”</a:t>
            </a:r>
            <a:r>
              <a:rPr lang="zh-CN" altLang="en-US" dirty="0"/>
              <a:t>的特征，这项特征的取值可以作为在逻辑层面划分一组用例的一项依据。用例所属的“系统边界”就是“</a:t>
            </a:r>
            <a:r>
              <a:rPr lang="en-US" altLang="zh-CN" dirty="0"/>
              <a:t>Subject”</a:t>
            </a:r>
            <a:r>
              <a:rPr lang="zh-CN" altLang="en-US" dirty="0"/>
              <a:t>的一种典型例子。</a:t>
            </a:r>
          </a:p>
        </p:txBody>
      </p:sp>
    </p:spTree>
    <p:extLst>
      <p:ext uri="{BB962C8B-B14F-4D97-AF65-F5344CB8AC3E}">
        <p14:creationId xmlns:p14="http://schemas.microsoft.com/office/powerpoint/2010/main" val="9928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标题 512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/>
          <a:lstStyle/>
          <a:p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</a:rPr>
              <a:t>问题</a:t>
            </a:r>
            <a:endParaRPr lang="zh-CN" altLang="en-US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5122" name="矩形 5122">
            <a:hlinkClick r:id="rId2"/>
          </p:cNvPr>
          <p:cNvSpPr>
            <a:spLocks noChangeAspect="1"/>
          </p:cNvSpPr>
          <p:nvPr/>
        </p:nvSpPr>
        <p:spPr>
          <a:xfrm>
            <a:off x="63500" y="0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0"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123" name="文本占位符 5124"/>
          <p:cNvSpPr>
            <a:spLocks noGrp="1"/>
          </p:cNvSpPr>
          <p:nvPr>
            <p:ph idx="1"/>
          </p:nvPr>
        </p:nvSpPr>
        <p:spPr>
          <a:xfrm>
            <a:off x="1622425" y="1657350"/>
            <a:ext cx="4070350" cy="4017963"/>
          </a:xfrm>
          <a:ln/>
        </p:spPr>
        <p:txBody>
          <a:bodyPr anchor="t"/>
          <a:lstStyle/>
          <a:p>
            <a:r>
              <a:rPr lang="en-US" altLang="zh-CN" dirty="0" smtClean="0">
                <a:latin typeface="黑体" panose="02010609060101010101" pitchFamily="2" charset="-122"/>
                <a:ea typeface="黑体" panose="02010609060101010101" pitchFamily="2" charset="-122"/>
              </a:rPr>
              <a:t>UML1.</a:t>
            </a: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</a:rPr>
              <a:t>Ｘ有几种图，哪几种？</a:t>
            </a:r>
            <a:endParaRPr lang="en-US" altLang="zh-CN" dirty="0" smtClean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0" indent="0">
              <a:buNone/>
            </a:pPr>
            <a:endParaRPr lang="zh-CN" altLang="en-US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15616" y="3861048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９种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顺序图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UML2.X</a:t>
            </a:r>
            <a:r>
              <a:rPr lang="zh-CN" altLang="en-US" dirty="0" smtClean="0"/>
              <a:t>主要</a:t>
            </a:r>
            <a:r>
              <a:rPr lang="zh-CN" altLang="en-US" dirty="0"/>
              <a:t>做</a:t>
            </a:r>
            <a:r>
              <a:rPr lang="zh-CN" altLang="en-US" dirty="0" smtClean="0"/>
              <a:t>了三</a:t>
            </a:r>
            <a:r>
              <a:rPr lang="zh-CN" altLang="en-US" dirty="0"/>
              <a:t>大改进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允许顺序图中明确的表达分支判断逻辑。我个人认为这是一种非常实用的功能，能够将以前要通过两张图才能表达的意思通过一个图就表达出来了。但这并不意味着顺序图擅长表达这种逻辑，所以并不需要在顺序图中展现所有的分支判断逻辑。</a:t>
            </a:r>
          </a:p>
        </p:txBody>
      </p:sp>
    </p:spTree>
    <p:extLst>
      <p:ext uri="{BB962C8B-B14F-4D97-AF65-F5344CB8AC3E}">
        <p14:creationId xmlns:p14="http://schemas.microsoft.com/office/powerpoint/2010/main" val="329463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顺序图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允许“纵向”与“横向”地对顺序图进行拆分与引用。这就解决了以前一张图由于流程过多造成幅面过大浏览不便的困难。</a:t>
            </a:r>
          </a:p>
          <a:p>
            <a:r>
              <a:rPr lang="en-US" altLang="zh-CN" dirty="0"/>
              <a:t>3.</a:t>
            </a:r>
            <a:r>
              <a:rPr lang="zh-CN" altLang="en-US" dirty="0"/>
              <a:t>提供了一种新图，称为</a:t>
            </a:r>
            <a:r>
              <a:rPr lang="zh-CN" altLang="en-US" dirty="0" smtClean="0"/>
              <a:t>“交互总览图”</a:t>
            </a:r>
            <a:r>
              <a:rPr lang="zh-CN" altLang="en-US" dirty="0"/>
              <a:t>（</a:t>
            </a:r>
            <a:r>
              <a:rPr lang="en-US" altLang="zh-CN" dirty="0" smtClean="0"/>
              <a:t>Interaction Overview Diagram</a:t>
            </a:r>
            <a:r>
              <a:rPr lang="zh-CN" altLang="en-US" dirty="0"/>
              <a:t>），可以直观地表达一组相关顺序图之间的流转逻辑。以前遇到这种情况通常只能通过活动图间接表达。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083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活动图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 smtClean="0"/>
              <a:t>UML2.X</a:t>
            </a:r>
            <a:r>
              <a:rPr lang="zh-CN" altLang="en-US" dirty="0" smtClean="0"/>
              <a:t>中</a:t>
            </a:r>
            <a:r>
              <a:rPr lang="zh-CN" altLang="en-US" dirty="0"/>
              <a:t>，活动图增加了许多新特性。例如泳道可以划分层次，增加丰富的同步表达能力，在活动图中引入对象等。</a:t>
            </a:r>
          </a:p>
        </p:txBody>
      </p:sp>
    </p:spTree>
    <p:extLst>
      <p:ext uri="{BB962C8B-B14F-4D97-AF65-F5344CB8AC3E}">
        <p14:creationId xmlns:p14="http://schemas.microsoft.com/office/powerpoint/2010/main" val="285446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构件图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 smtClean="0"/>
              <a:t>UML2.X</a:t>
            </a:r>
            <a:r>
              <a:rPr lang="zh-CN" altLang="en-US" dirty="0" smtClean="0"/>
              <a:t>中</a:t>
            </a:r>
            <a:r>
              <a:rPr lang="zh-CN" altLang="en-US" dirty="0"/>
              <a:t>，构件图有比较明显的改进。构件本身内容的表述更清晰，包括构件所提供的接口、所要求的接口、盖构件所实现的类（逻辑内容）、以及盖构件所对应的具体“制品”</a:t>
            </a:r>
            <a:r>
              <a:rPr lang="zh-CN" altLang="en-US" dirty="0" smtClean="0"/>
              <a:t>（即</a:t>
            </a:r>
            <a:r>
              <a:rPr lang="zh-CN" altLang="en-US" dirty="0"/>
              <a:t>物理内容）。构件之间的依赖关系通过</a:t>
            </a:r>
            <a:r>
              <a:rPr lang="zh-CN" altLang="en-US" dirty="0" smtClean="0"/>
              <a:t>“组装连接器” 更加</a:t>
            </a:r>
            <a:r>
              <a:rPr lang="zh-CN" altLang="en-US" dirty="0"/>
              <a:t>明确地表达。其实构件图的改进在一定程度上得益于</a:t>
            </a:r>
            <a:r>
              <a:rPr lang="en-US" altLang="zh-CN" dirty="0" smtClean="0"/>
              <a:t>UML2.X</a:t>
            </a:r>
            <a:r>
              <a:rPr lang="zh-CN" altLang="en-US" dirty="0" smtClean="0"/>
              <a:t>新</a:t>
            </a:r>
            <a:r>
              <a:rPr lang="zh-CN" altLang="en-US" dirty="0"/>
              <a:t>引入的另一种图以及相关的概念表述，即</a:t>
            </a:r>
            <a:r>
              <a:rPr lang="zh-CN" altLang="en-US" dirty="0" smtClean="0"/>
              <a:t>“组合结构图” 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042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新增加的图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在表述结构的图中</a:t>
            </a:r>
            <a:r>
              <a:rPr lang="zh-CN" altLang="en-US" dirty="0" smtClean="0"/>
              <a:t>，新增加</a:t>
            </a:r>
            <a:r>
              <a:rPr lang="zh-CN" altLang="en-US" dirty="0"/>
              <a:t>了“包图”（</a:t>
            </a:r>
            <a:r>
              <a:rPr lang="en-US" altLang="zh-CN" dirty="0" smtClean="0"/>
              <a:t>Package diagram</a:t>
            </a:r>
            <a:r>
              <a:rPr lang="zh-CN" altLang="en-US" dirty="0"/>
              <a:t>）和</a:t>
            </a:r>
            <a:r>
              <a:rPr lang="zh-CN" altLang="en-US" dirty="0" smtClean="0"/>
              <a:t>“组合结构图”。</a:t>
            </a:r>
            <a:endParaRPr lang="en-US" altLang="zh-CN" dirty="0" smtClean="0"/>
          </a:p>
          <a:p>
            <a:r>
              <a:rPr lang="zh-CN" altLang="en-US" dirty="0"/>
              <a:t>在表述行为的图中，新增加了</a:t>
            </a:r>
            <a:r>
              <a:rPr lang="zh-CN" altLang="en-US" dirty="0" smtClean="0"/>
              <a:t>“交互总览图”</a:t>
            </a:r>
            <a:r>
              <a:rPr lang="zh-CN" altLang="en-US" dirty="0"/>
              <a:t>（</a:t>
            </a:r>
            <a:r>
              <a:rPr lang="en-US" altLang="zh-CN" dirty="0" smtClean="0"/>
              <a:t>Interaction Overview Diagram</a:t>
            </a:r>
            <a:r>
              <a:rPr lang="zh-CN" altLang="en-US" dirty="0"/>
              <a:t>）以及“计时图”（</a:t>
            </a:r>
            <a:r>
              <a:rPr lang="en-US" altLang="zh-CN" dirty="0" smtClean="0"/>
              <a:t>Timing Diagram</a:t>
            </a:r>
            <a:r>
              <a:rPr lang="zh-CN" altLang="en-US" dirty="0" smtClean="0"/>
              <a:t>）。（在顺序图已经有了对交互总览图的介绍，在此不做重复介绍。）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591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包图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“包图”展现模型要素的基本组织单元，以及这些组织单元之间的依赖关系，包括引用关系（</a:t>
            </a:r>
            <a:r>
              <a:rPr lang="en-US" altLang="zh-CN" dirty="0" smtClean="0"/>
              <a:t>Package Import</a:t>
            </a:r>
            <a:r>
              <a:rPr lang="zh-CN" altLang="en-US" dirty="0"/>
              <a:t>）和扩展关系（</a:t>
            </a:r>
            <a:r>
              <a:rPr lang="en-US" altLang="zh-CN" dirty="0" smtClean="0"/>
              <a:t>Package Merge</a:t>
            </a:r>
            <a:r>
              <a:rPr lang="zh-CN" altLang="en-US" dirty="0"/>
              <a:t>）。在通用的建模工具中，一般可以用类图描述包图中的逻辑内容。“组合结构图”描述系统中的某一部分（即“组合结构”）的内部内容，包括该部分与系统其他部分的交互点，这种图能够展示该部分内容“内部”参与者的配置情况。</a:t>
            </a:r>
          </a:p>
        </p:txBody>
      </p:sp>
    </p:spTree>
    <p:extLst>
      <p:ext uri="{BB962C8B-B14F-4D97-AF65-F5344CB8AC3E}">
        <p14:creationId xmlns:p14="http://schemas.microsoft.com/office/powerpoint/2010/main" val="15645832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组合结构图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“组合结构图”中引入了一些重要的概念：例如</a:t>
            </a:r>
            <a:r>
              <a:rPr lang="zh-CN" altLang="en-US" dirty="0" smtClean="0"/>
              <a:t>“端口”，</a:t>
            </a:r>
            <a:r>
              <a:rPr lang="zh-CN" altLang="en-US" dirty="0"/>
              <a:t>“端口”将组合结构与外部环境隔离，实现了双向的封装，既涵盖了该组合结构所提供的</a:t>
            </a:r>
            <a:r>
              <a:rPr lang="zh-CN" altLang="en-US" dirty="0" smtClean="0"/>
              <a:t>行为，</a:t>
            </a:r>
            <a:r>
              <a:rPr lang="zh-CN" altLang="en-US" dirty="0"/>
              <a:t>同时也指出了该组合结构所需要的</a:t>
            </a:r>
            <a:r>
              <a:rPr lang="zh-CN" altLang="en-US" dirty="0" smtClean="0"/>
              <a:t>服务</a:t>
            </a:r>
            <a:r>
              <a:rPr lang="en-US" altLang="zh-CN" dirty="0" smtClean="0"/>
              <a:t>;</a:t>
            </a:r>
            <a:r>
              <a:rPr lang="zh-CN" altLang="en-US" dirty="0"/>
              <a:t>再如</a:t>
            </a:r>
            <a:r>
              <a:rPr lang="zh-CN" altLang="en-US" dirty="0" smtClean="0"/>
              <a:t>“协议”， 基于</a:t>
            </a:r>
            <a:r>
              <a:rPr lang="en-US" altLang="zh-CN" dirty="0"/>
              <a:t>UML</a:t>
            </a:r>
            <a:r>
              <a:rPr lang="zh-CN" altLang="en-US" dirty="0"/>
              <a:t>中的</a:t>
            </a:r>
            <a:r>
              <a:rPr lang="zh-CN" altLang="en-US" dirty="0" smtClean="0"/>
              <a:t>“协作” 的</a:t>
            </a:r>
            <a:r>
              <a:rPr lang="zh-CN" altLang="en-US" dirty="0"/>
              <a:t>概念，展示那些可服用的交互序列，其实质目的是描述那些可以在不同上下文环境中复用的协作模式。“协议”中所反映的任务由具体的“端口”承担。</a:t>
            </a:r>
          </a:p>
        </p:txBody>
      </p:sp>
    </p:spTree>
    <p:extLst>
      <p:ext uri="{BB962C8B-B14F-4D97-AF65-F5344CB8AC3E}">
        <p14:creationId xmlns:p14="http://schemas.microsoft.com/office/powerpoint/2010/main" val="37460701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计时图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“计时图”是一种可选的交互图，展示交互过程中的真实时间信息，具体描述对象状态变化的时间点以及维持特定状态的时间段。</a:t>
            </a:r>
          </a:p>
        </p:txBody>
      </p:sp>
    </p:spTree>
    <p:extLst>
      <p:ext uri="{BB962C8B-B14F-4D97-AF65-F5344CB8AC3E}">
        <p14:creationId xmlns:p14="http://schemas.microsoft.com/office/powerpoint/2010/main" val="39802175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UML2.X</a:t>
            </a:r>
            <a:r>
              <a:rPr lang="zh-CN" altLang="en-US" dirty="0" smtClean="0"/>
              <a:t>与</a:t>
            </a:r>
            <a:r>
              <a:rPr lang="en-US" altLang="zh-CN" dirty="0" smtClean="0"/>
              <a:t>UML1.X</a:t>
            </a:r>
            <a:r>
              <a:rPr lang="zh-CN" altLang="en-US" dirty="0" smtClean="0"/>
              <a:t>对比小结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UML2.X</a:t>
            </a:r>
            <a:r>
              <a:rPr lang="zh-CN" altLang="en-US" dirty="0" smtClean="0"/>
              <a:t>的</a:t>
            </a:r>
            <a:r>
              <a:rPr lang="zh-CN" altLang="en-US" dirty="0"/>
              <a:t>内容远比前面</a:t>
            </a:r>
            <a:r>
              <a:rPr lang="zh-CN" altLang="en-US" dirty="0" smtClean="0"/>
              <a:t>介绍</a:t>
            </a:r>
            <a:r>
              <a:rPr lang="en-US" altLang="zh-CN" dirty="0" smtClean="0"/>
              <a:t>UML1.X</a:t>
            </a:r>
            <a:r>
              <a:rPr lang="zh-CN" altLang="en-US" dirty="0" smtClean="0"/>
              <a:t>的</a:t>
            </a:r>
            <a:r>
              <a:rPr lang="zh-CN" altLang="en-US" dirty="0"/>
              <a:t>要多。但是最重要的一点是，</a:t>
            </a:r>
            <a:r>
              <a:rPr lang="en-US" altLang="zh-CN" dirty="0"/>
              <a:t>UML1.x</a:t>
            </a:r>
            <a:r>
              <a:rPr lang="zh-CN" altLang="en-US" dirty="0"/>
              <a:t>模型在大部分情况下都将继续有效。而其他需要提及的三大重要事项如下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zh-CN" altLang="en-US" dirty="0"/>
              <a:t>第一，交互框图将活动框图和顺序框图结合在一起，使活动框图成为了一系列顺序框图的“主框图”。</a:t>
            </a:r>
          </a:p>
        </p:txBody>
      </p:sp>
    </p:spTree>
    <p:extLst>
      <p:ext uri="{BB962C8B-B14F-4D97-AF65-F5344CB8AC3E}">
        <p14:creationId xmlns:p14="http://schemas.microsoft.com/office/powerpoint/2010/main" val="9376753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UML2.X</a:t>
            </a:r>
            <a:r>
              <a:rPr lang="zh-CN" altLang="en-US" dirty="0"/>
              <a:t>与</a:t>
            </a:r>
            <a:r>
              <a:rPr lang="en-US" altLang="zh-CN" dirty="0"/>
              <a:t>UML1.X</a:t>
            </a:r>
            <a:r>
              <a:rPr lang="zh-CN" altLang="en-US" dirty="0"/>
              <a:t>对比小结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第二，在</a:t>
            </a:r>
            <a:r>
              <a:rPr lang="en-US" altLang="zh-CN" dirty="0"/>
              <a:t>UML1.x</a:t>
            </a:r>
            <a:r>
              <a:rPr lang="zh-CN" altLang="en-US" dirty="0"/>
              <a:t>中，活动框图和状态框图具有同样的语义。换句话说，它们表达同样的事情，但用了不同的标记。在</a:t>
            </a:r>
            <a:r>
              <a:rPr lang="en-US" altLang="zh-CN" dirty="0" smtClean="0"/>
              <a:t>UML2.X</a:t>
            </a:r>
            <a:r>
              <a:rPr lang="zh-CN" altLang="en-US" dirty="0" smtClean="0"/>
              <a:t>中</a:t>
            </a:r>
            <a:r>
              <a:rPr lang="zh-CN" altLang="en-US" dirty="0"/>
              <a:t>，活动框图是基于</a:t>
            </a:r>
            <a:r>
              <a:rPr lang="en-US" altLang="zh-CN" dirty="0"/>
              <a:t>Petri</a:t>
            </a:r>
            <a:r>
              <a:rPr lang="zh-CN" altLang="en-US" dirty="0"/>
              <a:t>网络令牌语义，而不是基于有限状态自动控制，因此更具有表现力。虽然它对计算算法不是很重要，但是对过程建模很有帮助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第三，</a:t>
            </a:r>
            <a:r>
              <a:rPr lang="en-US" altLang="zh-CN" dirty="0" smtClean="0"/>
              <a:t>UML2.X</a:t>
            </a:r>
            <a:r>
              <a:rPr lang="zh-CN" altLang="en-US" dirty="0" smtClean="0"/>
              <a:t>包含</a:t>
            </a:r>
            <a:r>
              <a:rPr lang="zh-CN" altLang="en-US" dirty="0"/>
              <a:t>了表示结构元素</a:t>
            </a:r>
            <a:r>
              <a:rPr lang="en-US" altLang="zh-CN" dirty="0"/>
              <a:t>(</a:t>
            </a:r>
            <a:r>
              <a:rPr lang="zh-CN" altLang="en-US" dirty="0"/>
              <a:t>对象</a:t>
            </a:r>
            <a:r>
              <a:rPr lang="en-US" altLang="zh-CN" dirty="0"/>
              <a:t>)</a:t>
            </a:r>
            <a:r>
              <a:rPr lang="zh-CN" altLang="en-US" dirty="0"/>
              <a:t>之间数据流动的流程</a:t>
            </a:r>
            <a:r>
              <a:rPr lang="zh-CN" altLang="en-US" dirty="0" smtClean="0"/>
              <a:t>框图。</a:t>
            </a:r>
            <a:r>
              <a:rPr lang="zh-CN" altLang="en-US" dirty="0"/>
              <a:t>它与协作</a:t>
            </a:r>
            <a:r>
              <a:rPr lang="zh-CN" altLang="en-US" dirty="0" smtClean="0"/>
              <a:t>框图中</a:t>
            </a:r>
            <a:r>
              <a:rPr lang="zh-CN" altLang="en-US" dirty="0"/>
              <a:t>的信息流动类似，但不完全相同。</a:t>
            </a:r>
          </a:p>
        </p:txBody>
      </p:sp>
    </p:spTree>
    <p:extLst>
      <p:ext uri="{BB962C8B-B14F-4D97-AF65-F5344CB8AC3E}">
        <p14:creationId xmlns:p14="http://schemas.microsoft.com/office/powerpoint/2010/main" val="2872781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标题 6145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/>
          <a:lstStyle/>
          <a:p>
            <a:r>
              <a:rPr lang="en-US" altLang="zh-CN">
                <a:ea typeface="黑体" panose="02010609060101010101" pitchFamily="2" charset="-122"/>
              </a:rPr>
              <a:t>1.</a:t>
            </a:r>
            <a:r>
              <a:rPr lang="zh-CN" altLang="en-US">
                <a:ea typeface="黑体" panose="02010609060101010101" pitchFamily="2" charset="-122"/>
              </a:rPr>
              <a:t>用例图</a:t>
            </a:r>
          </a:p>
        </p:txBody>
      </p:sp>
      <p:sp>
        <p:nvSpPr>
          <p:cNvPr id="6146" name="文本占位符 6151"/>
          <p:cNvSpPr>
            <a:spLocks noGrp="1"/>
          </p:cNvSpPr>
          <p:nvPr>
            <p:ph idx="1"/>
          </p:nvPr>
        </p:nvSpPr>
        <p:spPr>
          <a:xfrm>
            <a:off x="809625" y="1176338"/>
            <a:ext cx="6438900" cy="1519237"/>
          </a:xfrm>
          <a:ln/>
        </p:spPr>
        <p:txBody>
          <a:bodyPr anchor="t"/>
          <a:lstStyle/>
          <a:p>
            <a:r>
              <a:rPr lang="zh-CN" altLang="en-US" sz="2400" dirty="0">
                <a:ea typeface="黑体" panose="02010609060101010101" pitchFamily="2" charset="-122"/>
              </a:rPr>
              <a:t>是从用户的角度来描述系统所实现的功能，它标明了用例的参与者，同时确定参与者与用例之间的关联关系。</a:t>
            </a:r>
          </a:p>
          <a:p>
            <a:endParaRPr lang="zh-CN" altLang="en-US" sz="2400" dirty="0">
              <a:ea typeface="黑体" panose="0201060906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742" y="2693913"/>
            <a:ext cx="4268346" cy="37555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4337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/>
          <a:lstStyle/>
          <a:p>
            <a:r>
              <a:rPr lang="zh-CN" altLang="en-US" dirty="0" smtClean="0">
                <a:ea typeface="黑体" panose="02010609060101010101" pitchFamily="2" charset="-122"/>
              </a:rPr>
              <a:t>参考资料</a:t>
            </a:r>
            <a:endParaRPr lang="zh-CN" altLang="en-US" dirty="0">
              <a:ea typeface="黑体" panose="02010609060101010101" pitchFamily="2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52400" y="1066800"/>
            <a:ext cx="7924800" cy="2434208"/>
          </a:xfrm>
        </p:spPr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面对对象技术</a:t>
            </a:r>
            <a:r>
              <a:rPr lang="en-US" altLang="zh-CN" dirty="0" smtClean="0"/>
              <a:t>UML</a:t>
            </a:r>
            <a:r>
              <a:rPr lang="zh-CN" altLang="en-US" dirty="0" smtClean="0"/>
              <a:t>教程   </a:t>
            </a:r>
            <a:r>
              <a:rPr lang="zh-CN" altLang="en-US" sz="2400" dirty="0" smtClean="0"/>
              <a:t>王少峰 编著</a:t>
            </a:r>
            <a:endParaRPr lang="en-US" altLang="zh-CN" sz="2400" dirty="0" smtClean="0"/>
          </a:p>
          <a:p>
            <a:r>
              <a:rPr lang="en-US" altLang="zh-CN" dirty="0" smtClean="0"/>
              <a:t>2 UML2.0</a:t>
            </a:r>
            <a:r>
              <a:rPr lang="zh-CN" altLang="en-US" dirty="0" smtClean="0"/>
              <a:t>基础与</a:t>
            </a:r>
            <a:r>
              <a:rPr lang="en-US" altLang="zh-CN" dirty="0" smtClean="0"/>
              <a:t>RSA</a:t>
            </a:r>
            <a:r>
              <a:rPr lang="zh-CN" altLang="en-US" dirty="0" smtClean="0"/>
              <a:t>建模实例教程   </a:t>
            </a:r>
            <a:r>
              <a:rPr lang="zh-CN" altLang="en-US" sz="2400" dirty="0" smtClean="0"/>
              <a:t>曹衍龙 汪杰 编著</a:t>
            </a:r>
            <a:endParaRPr lang="en-US" altLang="zh-CN" sz="2400" dirty="0" smtClean="0"/>
          </a:p>
          <a:p>
            <a:r>
              <a:rPr lang="en-US" altLang="zh-CN" sz="2400" dirty="0" smtClean="0"/>
              <a:t>3 </a:t>
            </a:r>
            <a:r>
              <a:rPr lang="en-US" altLang="zh-CN" sz="2400" dirty="0"/>
              <a:t>UML2.0</a:t>
            </a:r>
            <a:r>
              <a:rPr lang="zh-CN" altLang="en-US" sz="2400" dirty="0"/>
              <a:t>与</a:t>
            </a:r>
            <a:r>
              <a:rPr lang="en-US" altLang="zh-CN" sz="2400" dirty="0"/>
              <a:t>UML1.x</a:t>
            </a:r>
            <a:r>
              <a:rPr lang="zh-CN" altLang="en-US" sz="2400" dirty="0"/>
              <a:t>的</a:t>
            </a:r>
            <a:r>
              <a:rPr lang="zh-CN" altLang="en-US" sz="2400" dirty="0" smtClean="0"/>
              <a:t>异同</a:t>
            </a:r>
            <a:r>
              <a:rPr lang="en-US" altLang="zh-CN" sz="2400" dirty="0"/>
              <a:t>http://developer.51cto.com/art/201006/204906_1.htm</a:t>
            </a:r>
            <a:endParaRPr lang="zh-CN" altLang="en-US" sz="2400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4332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4337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/>
          <a:lstStyle/>
          <a:p>
            <a:r>
              <a:rPr lang="zh-CN" altLang="en-US" dirty="0" smtClean="0">
                <a:ea typeface="黑体" panose="02010609060101010101" pitchFamily="2" charset="-122"/>
              </a:rPr>
              <a:t>小组分工</a:t>
            </a:r>
            <a:endParaRPr lang="zh-CN" altLang="en-US" dirty="0">
              <a:ea typeface="黑体" panose="02010609060101010101" pitchFamily="2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52400" y="1066800"/>
            <a:ext cx="7924800" cy="2434208"/>
          </a:xfrm>
        </p:spPr>
        <p:txBody>
          <a:bodyPr/>
          <a:lstStyle/>
          <a:p>
            <a:r>
              <a:rPr lang="zh-CN" altLang="en-US" sz="2400" dirty="0" smtClean="0"/>
              <a:t>王家南：搜集资料，画图</a:t>
            </a:r>
            <a:endParaRPr lang="en-US" altLang="zh-CN" sz="2400" dirty="0" smtClean="0"/>
          </a:p>
          <a:p>
            <a:r>
              <a:rPr lang="zh-CN" altLang="en-US" sz="2400" dirty="0"/>
              <a:t>王敏</a:t>
            </a:r>
            <a:r>
              <a:rPr lang="zh-CN" altLang="en-US" sz="2400" dirty="0" smtClean="0"/>
              <a:t>星：搜集资料</a:t>
            </a:r>
            <a:endParaRPr lang="en-US" altLang="zh-CN" sz="2400" dirty="0" smtClean="0"/>
          </a:p>
          <a:p>
            <a:r>
              <a:rPr lang="zh-CN" altLang="en-US" sz="2400" dirty="0" smtClean="0"/>
              <a:t>薛雅文：制作</a:t>
            </a:r>
            <a:r>
              <a:rPr lang="en-US" altLang="zh-CN" sz="2400" dirty="0" smtClean="0"/>
              <a:t>PPT</a:t>
            </a:r>
            <a:r>
              <a:rPr lang="zh-CN" altLang="en-US" sz="2400" dirty="0" smtClean="0"/>
              <a:t>，部分画图</a:t>
            </a:r>
            <a:endParaRPr lang="en-US" altLang="zh-CN" sz="2400" dirty="0" smtClean="0"/>
          </a:p>
          <a:p>
            <a:r>
              <a:rPr lang="zh-CN" altLang="en-US" sz="2400" dirty="0" smtClean="0"/>
              <a:t>茹敏杰：搜集资料，</a:t>
            </a:r>
            <a:r>
              <a:rPr lang="en-US" altLang="zh-CN" sz="2400" dirty="0" smtClean="0"/>
              <a:t>PPT</a:t>
            </a:r>
            <a:r>
              <a:rPr lang="zh-CN" altLang="en-US" sz="2400" smtClean="0"/>
              <a:t>演讲</a:t>
            </a:r>
            <a:endParaRPr lang="en-US" altLang="zh-CN" sz="2400" dirty="0" smtClean="0"/>
          </a:p>
          <a:p>
            <a:r>
              <a:rPr lang="zh-CN" altLang="en-US" sz="2400" dirty="0"/>
              <a:t>王浩</a:t>
            </a:r>
            <a:r>
              <a:rPr lang="zh-CN" altLang="en-US" sz="2400" dirty="0" smtClean="0"/>
              <a:t>楠：搜集资料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144725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矩形 16385"/>
          <p:cNvSpPr/>
          <p:nvPr/>
        </p:nvSpPr>
        <p:spPr>
          <a:xfrm>
            <a:off x="990600" y="2209800"/>
            <a:ext cx="4572000" cy="5334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  <a:normAutofit fontScale="62500" lnSpcReduction="20000"/>
          </a:bodyPr>
          <a:lstStyle/>
          <a:p>
            <a:pPr algn="ctr"/>
            <a:r>
              <a:rPr lang="zh-CN" altLang="en-US" sz="5400" b="1"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gradFill rotWithShape="1">
                  <a:gsLst>
                    <a:gs pos="0">
                      <a:schemeClr val="accent2"/>
                    </a:gs>
                    <a:gs pos="100000">
                      <a:schemeClr val="tx2"/>
                    </a:gs>
                  </a:gsLst>
                  <a:lin ang="5400000" scaled="1"/>
                  <a:tileRect/>
                </a:gradFill>
                <a:latin typeface="Verdana" panose="020B0604030504040204" pitchFamily="2" charset="0"/>
                <a:ea typeface="Verdana" panose="020B0604030504040204" pitchFamily="2" charset="0"/>
              </a:rPr>
              <a:t>Thank You 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标题 7169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/>
          <a:lstStyle/>
          <a:p>
            <a:r>
              <a:rPr lang="en-US" altLang="x-none" dirty="0">
                <a:ea typeface="黑体" panose="02010609060101010101" pitchFamily="2" charset="-122"/>
              </a:rPr>
              <a:t>1.1</a:t>
            </a:r>
            <a:r>
              <a:rPr lang="zh-CN" altLang="en-US" dirty="0">
                <a:ea typeface="黑体" panose="02010609060101010101" pitchFamily="2" charset="-122"/>
              </a:rPr>
              <a:t>参与者</a:t>
            </a:r>
          </a:p>
        </p:txBody>
      </p:sp>
      <p:sp>
        <p:nvSpPr>
          <p:cNvPr id="7170" name="文本框 2"/>
          <p:cNvSpPr txBox="1"/>
          <p:nvPr/>
        </p:nvSpPr>
        <p:spPr>
          <a:xfrm>
            <a:off x="352425" y="1081088"/>
            <a:ext cx="6705600" cy="118903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zh-CN" altLang="en-US">
                <a:latin typeface="Arial" panose="020B0604020202020204" pitchFamily="34" charset="0"/>
                <a:ea typeface="Arial" panose="020B0604020202020204" pitchFamily="34" charset="0"/>
              </a:rPr>
              <a:t>分为</a:t>
            </a:r>
            <a:r>
              <a:rPr lang="en-US" altLang="zh-CN">
                <a:latin typeface="Arial" panose="020B0604020202020204" pitchFamily="34" charset="0"/>
                <a:ea typeface="Arial" panose="020B0604020202020204" pitchFamily="34" charset="0"/>
              </a:rPr>
              <a:t>3</a:t>
            </a:r>
            <a:r>
              <a:rPr lang="zh-CN" altLang="en-US">
                <a:latin typeface="Arial" panose="020B0604020202020204" pitchFamily="34" charset="0"/>
                <a:ea typeface="Arial" panose="020B0604020202020204" pitchFamily="34" charset="0"/>
              </a:rPr>
              <a:t>类：</a:t>
            </a:r>
          </a:p>
          <a:p>
            <a:pPr lvl="0" indent="0"/>
            <a:r>
              <a:rPr lang="zh-CN" altLang="en-US">
                <a:latin typeface="Arial" panose="020B0604020202020204" pitchFamily="34" charset="0"/>
                <a:ea typeface="Arial" panose="020B0604020202020204" pitchFamily="34" charset="0"/>
              </a:rPr>
              <a:t>             </a:t>
            </a:r>
            <a:r>
              <a:rPr lang="en-US" altLang="zh-CN">
                <a:latin typeface="Arial" panose="020B0604020202020204" pitchFamily="34" charset="0"/>
                <a:ea typeface="Arial" panose="020B0604020202020204" pitchFamily="34" charset="0"/>
              </a:rPr>
              <a:t>1.</a:t>
            </a:r>
            <a:r>
              <a:rPr lang="zh-CN" altLang="en-US">
                <a:latin typeface="Arial" panose="020B0604020202020204" pitchFamily="34" charset="0"/>
                <a:ea typeface="Arial" panose="020B0604020202020204" pitchFamily="34" charset="0"/>
              </a:rPr>
              <a:t>用户</a:t>
            </a:r>
          </a:p>
          <a:p>
            <a:pPr lvl="0" indent="0"/>
            <a:r>
              <a:rPr lang="zh-CN" altLang="en-US">
                <a:latin typeface="Arial" panose="020B0604020202020204" pitchFamily="34" charset="0"/>
                <a:ea typeface="Arial" panose="020B0604020202020204" pitchFamily="34" charset="0"/>
              </a:rPr>
              <a:t>             </a:t>
            </a:r>
            <a:r>
              <a:rPr lang="en-US" altLang="zh-CN">
                <a:latin typeface="Arial" panose="020B0604020202020204" pitchFamily="34" charset="0"/>
                <a:ea typeface="Arial" panose="020B0604020202020204" pitchFamily="34" charset="0"/>
              </a:rPr>
              <a:t>2.</a:t>
            </a:r>
            <a:r>
              <a:rPr lang="zh-CN" altLang="en-US">
                <a:latin typeface="Arial" panose="020B0604020202020204" pitchFamily="34" charset="0"/>
                <a:ea typeface="Arial" panose="020B0604020202020204" pitchFamily="34" charset="0"/>
              </a:rPr>
              <a:t>与系统交互的外部系统</a:t>
            </a:r>
          </a:p>
          <a:p>
            <a:pPr lvl="0" indent="0"/>
            <a:r>
              <a:rPr lang="zh-CN" altLang="en-US">
                <a:latin typeface="Arial" panose="020B0604020202020204" pitchFamily="34" charset="0"/>
                <a:ea typeface="Arial" panose="020B0604020202020204" pitchFamily="34" charset="0"/>
              </a:rPr>
              <a:t>             </a:t>
            </a:r>
            <a:r>
              <a:rPr lang="en-US" altLang="zh-CN">
                <a:latin typeface="Arial" panose="020B0604020202020204" pitchFamily="34" charset="0"/>
                <a:ea typeface="Arial" panose="020B0604020202020204" pitchFamily="34" charset="0"/>
              </a:rPr>
              <a:t>3.</a:t>
            </a:r>
            <a:r>
              <a:rPr lang="zh-CN" altLang="en-US">
                <a:latin typeface="Arial" panose="020B0604020202020204" pitchFamily="34" charset="0"/>
                <a:ea typeface="Arial" panose="020B0604020202020204" pitchFamily="34" charset="0"/>
              </a:rPr>
              <a:t>其他运行程序</a:t>
            </a:r>
          </a:p>
        </p:txBody>
      </p:sp>
      <p:sp>
        <p:nvSpPr>
          <p:cNvPr id="7171" name="文本框 4"/>
          <p:cNvSpPr txBox="1"/>
          <p:nvPr/>
        </p:nvSpPr>
        <p:spPr>
          <a:xfrm>
            <a:off x="542925" y="3067050"/>
            <a:ext cx="6705600" cy="6397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zh-CN" altLang="en-US">
                <a:latin typeface="Arial" panose="020B0604020202020204" pitchFamily="34" charset="0"/>
                <a:ea typeface="Arial" panose="020B0604020202020204" pitchFamily="34" charset="0"/>
              </a:rPr>
              <a:t>之间的关系：</a:t>
            </a:r>
          </a:p>
          <a:p>
            <a:pPr lvl="0" indent="0"/>
            <a:r>
              <a:rPr lang="zh-CN" altLang="en-US">
                <a:latin typeface="Arial" panose="020B0604020202020204" pitchFamily="34" charset="0"/>
                <a:ea typeface="Arial" panose="020B0604020202020204" pitchFamily="34" charset="0"/>
              </a:rPr>
              <a:t>             </a:t>
            </a:r>
            <a:r>
              <a:rPr lang="en-US" altLang="zh-CN">
                <a:latin typeface="Arial" panose="020B0604020202020204" pitchFamily="34" charset="0"/>
                <a:ea typeface="Arial" panose="020B0604020202020204" pitchFamily="34" charset="0"/>
              </a:rPr>
              <a:t>1.</a:t>
            </a:r>
            <a:r>
              <a:rPr lang="zh-CN" altLang="en-US">
                <a:latin typeface="Arial" panose="020B0604020202020204" pitchFamily="34" charset="0"/>
                <a:ea typeface="Arial" panose="020B0604020202020204" pitchFamily="34" charset="0"/>
              </a:rPr>
              <a:t>可以用泛化关系来表示多个参与者之间的公共行为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3686778"/>
            <a:ext cx="5217172" cy="31712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标题 7169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/>
          <a:lstStyle/>
          <a:p>
            <a:r>
              <a:rPr lang="en-US" altLang="x-none" dirty="0">
                <a:ea typeface="黑体" panose="02010609060101010101" pitchFamily="2" charset="-122"/>
              </a:rPr>
              <a:t>1.1</a:t>
            </a:r>
            <a:r>
              <a:rPr lang="zh-CN" altLang="en-US" dirty="0">
                <a:ea typeface="黑体" panose="02010609060101010101" pitchFamily="2" charset="-122"/>
              </a:rPr>
              <a:t>参与者</a:t>
            </a:r>
          </a:p>
        </p:txBody>
      </p:sp>
      <p:sp>
        <p:nvSpPr>
          <p:cNvPr id="8194" name="文本框 4"/>
          <p:cNvSpPr txBox="1"/>
          <p:nvPr/>
        </p:nvSpPr>
        <p:spPr>
          <a:xfrm>
            <a:off x="352425" y="1181100"/>
            <a:ext cx="6705600" cy="118903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zh-CN" altLang="en-US">
                <a:latin typeface="Arial" panose="020B0604020202020204" pitchFamily="34" charset="0"/>
                <a:ea typeface="Arial" panose="020B0604020202020204" pitchFamily="34" charset="0"/>
              </a:rPr>
              <a:t>之间的关系：</a:t>
            </a:r>
          </a:p>
          <a:p>
            <a:pPr lvl="0" indent="0"/>
            <a:r>
              <a:rPr lang="zh-CN" altLang="en-US">
                <a:latin typeface="Arial" panose="020B0604020202020204" pitchFamily="34" charset="0"/>
                <a:ea typeface="Arial" panose="020B0604020202020204" pitchFamily="34" charset="0"/>
              </a:rPr>
              <a:t>             </a:t>
            </a:r>
            <a:r>
              <a:rPr lang="en-US" altLang="zh-CN">
                <a:latin typeface="Arial" panose="020B0604020202020204" pitchFamily="34" charset="0"/>
                <a:ea typeface="Arial" panose="020B0604020202020204" pitchFamily="34" charset="0"/>
              </a:rPr>
              <a:t>2.</a:t>
            </a:r>
            <a:r>
              <a:rPr lang="zh-CN" altLang="en-US">
                <a:latin typeface="Arial" panose="020B0604020202020204" pitchFamily="34" charset="0"/>
                <a:ea typeface="Arial" panose="020B0604020202020204" pitchFamily="34" charset="0"/>
              </a:rPr>
              <a:t>包含关系</a:t>
            </a:r>
          </a:p>
          <a:p>
            <a:pPr lvl="0" indent="0"/>
            <a:r>
              <a:rPr lang="zh-CN" altLang="en-US">
                <a:latin typeface="Arial" panose="020B0604020202020204" pitchFamily="34" charset="0"/>
                <a:ea typeface="Arial" panose="020B0604020202020204" pitchFamily="34" charset="0"/>
              </a:rPr>
              <a:t>                包含用例称为客户用例</a:t>
            </a:r>
          </a:p>
          <a:p>
            <a:pPr lvl="0" indent="0"/>
            <a:r>
              <a:rPr lang="zh-CN" altLang="en-US">
                <a:latin typeface="Arial" panose="020B0604020202020204" pitchFamily="34" charset="0"/>
                <a:ea typeface="Arial" panose="020B0604020202020204" pitchFamily="34" charset="0"/>
              </a:rPr>
              <a:t>                被包含用例称为提供者用例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068960"/>
            <a:ext cx="5217172" cy="31712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标题 7169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x-none" dirty="0">
                <a:ea typeface="黑体" panose="02010609060101010101" pitchFamily="2" charset="-122"/>
              </a:rPr>
              <a:t>1.1</a:t>
            </a:r>
            <a:r>
              <a:rPr lang="zh-CN" altLang="en-US" dirty="0">
                <a:ea typeface="黑体" panose="02010609060101010101" pitchFamily="2" charset="-122"/>
              </a:rPr>
              <a:t>参与者</a:t>
            </a:r>
          </a:p>
        </p:txBody>
      </p:sp>
      <p:sp>
        <p:nvSpPr>
          <p:cNvPr id="8194" name="文本框 4"/>
          <p:cNvSpPr txBox="1"/>
          <p:nvPr/>
        </p:nvSpPr>
        <p:spPr>
          <a:xfrm>
            <a:off x="247650" y="1325245"/>
            <a:ext cx="6705600" cy="914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zh-CN" altLang="en-US">
                <a:latin typeface="Arial" panose="020B0604020202020204" pitchFamily="34" charset="0"/>
                <a:ea typeface="Arial" panose="020B0604020202020204" pitchFamily="34" charset="0"/>
              </a:rPr>
              <a:t>之间的关系：</a:t>
            </a:r>
          </a:p>
          <a:p>
            <a:pPr lvl="0" indent="0"/>
            <a:r>
              <a:rPr lang="zh-CN" altLang="en-US">
                <a:latin typeface="Arial" panose="020B0604020202020204" pitchFamily="34" charset="0"/>
                <a:ea typeface="Arial" panose="020B0604020202020204" pitchFamily="34" charset="0"/>
              </a:rPr>
              <a:t>             </a:t>
            </a:r>
            <a:r>
              <a:rPr lang="en-US" altLang="zh-CN">
                <a:latin typeface="Arial" panose="020B0604020202020204" pitchFamily="34" charset="0"/>
                <a:ea typeface="Arial" panose="020B0604020202020204" pitchFamily="34" charset="0"/>
              </a:rPr>
              <a:t>3.</a:t>
            </a:r>
            <a:r>
              <a:rPr lang="zh-CN" altLang="en-US">
                <a:latin typeface="Arial" panose="020B0604020202020204" pitchFamily="34" charset="0"/>
                <a:ea typeface="Arial" panose="020B0604020202020204" pitchFamily="34" charset="0"/>
              </a:rPr>
              <a:t>扩展关系：把新行为插入到已有用例的方法</a:t>
            </a:r>
          </a:p>
          <a:p>
            <a:pPr lvl="0" indent="0"/>
            <a:r>
              <a:rPr lang="zh-CN" altLang="en-US">
                <a:latin typeface="Arial" panose="020B0604020202020204" pitchFamily="34" charset="0"/>
                <a:ea typeface="Arial" panose="020B0604020202020204" pitchFamily="34" charset="0"/>
              </a:rPr>
              <a:t>           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1" y="2492896"/>
            <a:ext cx="5923239" cy="360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标题 7169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x-none" dirty="0">
                <a:ea typeface="黑体" panose="02010609060101010101" pitchFamily="2" charset="-122"/>
              </a:rPr>
              <a:t>1.1</a:t>
            </a:r>
            <a:r>
              <a:rPr lang="zh-CN" altLang="en-US" dirty="0">
                <a:ea typeface="黑体" panose="02010609060101010101" pitchFamily="2" charset="-122"/>
              </a:rPr>
              <a:t>用例图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87" y="1484784"/>
            <a:ext cx="7583664" cy="41044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 8193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/>
          <a:lstStyle/>
          <a:p>
            <a:r>
              <a:rPr lang="en-US" altLang="zh-CN">
                <a:ea typeface="黑体" panose="02010609060101010101" pitchFamily="2" charset="-122"/>
              </a:rPr>
              <a:t>2 </a:t>
            </a:r>
            <a:r>
              <a:rPr lang="zh-CN" altLang="en-US">
                <a:ea typeface="黑体" panose="02010609060101010101" pitchFamily="2" charset="-122"/>
              </a:rPr>
              <a:t>类图</a:t>
            </a:r>
          </a:p>
        </p:txBody>
      </p:sp>
      <p:sp>
        <p:nvSpPr>
          <p:cNvPr id="9221" name="文本占位符 8197"/>
          <p:cNvSpPr>
            <a:spLocks noGrp="1"/>
          </p:cNvSpPr>
          <p:nvPr>
            <p:ph idx="1"/>
          </p:nvPr>
        </p:nvSpPr>
        <p:spPr>
          <a:xfrm>
            <a:off x="179512" y="1628801"/>
            <a:ext cx="7948613" cy="1440160"/>
          </a:xfrm>
          <a:ln/>
        </p:spPr>
        <p:txBody>
          <a:bodyPr anchor="t"/>
          <a:lstStyle/>
          <a:p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</a:rPr>
              <a:t>类：面向对象系统组织结构的中心</a:t>
            </a:r>
            <a:endParaRPr lang="en-US" altLang="zh-CN" sz="2400" dirty="0" smtClean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zh-CN" altLang="en-US" sz="2400" dirty="0" smtClean="0">
                <a:latin typeface="黑体" panose="02010609060101010101" pitchFamily="2" charset="-122"/>
                <a:ea typeface="黑体" panose="02010609060101010101" pitchFamily="2" charset="-122"/>
              </a:rPr>
              <a:t>接口：被用于描述类或构件所提供的服务</a:t>
            </a:r>
            <a:endParaRPr lang="zh-CN" altLang="en-US" sz="2400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1052736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是显示一组类，接口，协作以及它们之间关系的图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36" y="2604935"/>
            <a:ext cx="6847475" cy="40439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82TGp_biz_light">
  <a:themeElements>
    <a:clrScheme name="">
      <a:dk1>
        <a:srgbClr val="2C3766"/>
      </a:dk1>
      <a:lt1>
        <a:srgbClr val="FFFFFF"/>
      </a:lt1>
      <a:dk2>
        <a:srgbClr val="000000"/>
      </a:dk2>
      <a:lt2>
        <a:srgbClr val="DDDDDD"/>
      </a:lt2>
      <a:accent1>
        <a:srgbClr val="25557B"/>
      </a:accent1>
      <a:accent2>
        <a:srgbClr val="E4C244"/>
      </a:accent2>
      <a:accent3>
        <a:srgbClr val="FFFFFF"/>
      </a:accent3>
      <a:accent4>
        <a:srgbClr val="242E57"/>
      </a:accent4>
      <a:accent5>
        <a:srgbClr val="ABB4BF"/>
      </a:accent5>
      <a:accent6>
        <a:srgbClr val="CCAE3C"/>
      </a:accent6>
      <a:hlink>
        <a:srgbClr val="153047"/>
      </a:hlink>
      <a:folHlink>
        <a:srgbClr val="A18317"/>
      </a:folHlink>
    </a:clrScheme>
    <a:fontScheme name="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35567B"/>
        </a:dk1>
        <a:lt1>
          <a:srgbClr val="FFFFFF"/>
        </a:lt1>
        <a:dk2>
          <a:srgbClr val="000000"/>
        </a:dk2>
        <a:lt2>
          <a:srgbClr val="DDDDDD"/>
        </a:lt2>
        <a:accent1>
          <a:srgbClr val="8399A1"/>
        </a:accent1>
        <a:accent2>
          <a:srgbClr val="ED8411"/>
        </a:accent2>
        <a:accent3>
          <a:srgbClr val="FFFFFF"/>
        </a:accent3>
        <a:accent4>
          <a:srgbClr val="2C4969"/>
        </a:accent4>
        <a:accent5>
          <a:srgbClr val="C2CACD"/>
        </a:accent5>
        <a:accent6>
          <a:srgbClr val="D4760E"/>
        </a:accent6>
        <a:hlink>
          <a:srgbClr val="47575D"/>
        </a:hlink>
        <a:folHlink>
          <a:srgbClr val="97540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2C3766"/>
        </a:dk1>
        <a:lt1>
          <a:srgbClr val="FFFFFF"/>
        </a:lt1>
        <a:dk2>
          <a:srgbClr val="000000"/>
        </a:dk2>
        <a:lt2>
          <a:srgbClr val="DDDDDD"/>
        </a:lt2>
        <a:accent1>
          <a:srgbClr val="25557B"/>
        </a:accent1>
        <a:accent2>
          <a:srgbClr val="E4C244"/>
        </a:accent2>
        <a:accent3>
          <a:srgbClr val="FFFFFF"/>
        </a:accent3>
        <a:accent4>
          <a:srgbClr val="242E57"/>
        </a:accent4>
        <a:accent5>
          <a:srgbClr val="ABB4BF"/>
        </a:accent5>
        <a:accent6>
          <a:srgbClr val="CCAE3C"/>
        </a:accent6>
        <a:hlink>
          <a:srgbClr val="153047"/>
        </a:hlink>
        <a:folHlink>
          <a:srgbClr val="A1831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3366"/>
        </a:dk2>
        <a:lt2>
          <a:srgbClr val="C0C0C0"/>
        </a:lt2>
        <a:accent1>
          <a:srgbClr val="0080A3"/>
        </a:accent1>
        <a:accent2>
          <a:srgbClr val="0099CB"/>
        </a:accent2>
        <a:accent3>
          <a:srgbClr val="FFFFFF"/>
        </a:accent3>
        <a:accent4>
          <a:srgbClr val="000000"/>
        </a:accent4>
        <a:accent5>
          <a:srgbClr val="AAC1CE"/>
        </a:accent5>
        <a:accent6>
          <a:srgbClr val="0089B6"/>
        </a:accent6>
        <a:hlink>
          <a:srgbClr val="004254"/>
        </a:hlink>
        <a:folHlink>
          <a:srgbClr val="0072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282TGp_biz_light</Template>
  <TotalTime>520</TotalTime>
  <Words>1914</Words>
  <Application>Microsoft Office PowerPoint</Application>
  <PresentationFormat>全屏显示(4:3)</PresentationFormat>
  <Paragraphs>210</Paragraphs>
  <Slides>42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9" baseType="lpstr">
      <vt:lpstr>Wingdings</vt:lpstr>
      <vt:lpstr>黑体</vt:lpstr>
      <vt:lpstr>Arial</vt:lpstr>
      <vt:lpstr>宋体</vt:lpstr>
      <vt:lpstr>锐字云字库行楷体1.0</vt:lpstr>
      <vt:lpstr>Verdana</vt:lpstr>
      <vt:lpstr>282TGp_biz_light</vt:lpstr>
      <vt:lpstr>UML基础</vt:lpstr>
      <vt:lpstr>目录</vt:lpstr>
      <vt:lpstr>问题</vt:lpstr>
      <vt:lpstr>1.用例图</vt:lpstr>
      <vt:lpstr>1.1参与者</vt:lpstr>
      <vt:lpstr>1.1参与者</vt:lpstr>
      <vt:lpstr>1.1参与者</vt:lpstr>
      <vt:lpstr>1.1用例图</vt:lpstr>
      <vt:lpstr>2 类图</vt:lpstr>
      <vt:lpstr>2.2类之间的关系</vt:lpstr>
      <vt:lpstr>3.对象图</vt:lpstr>
      <vt:lpstr>3.１ RSA的事件类型</vt:lpstr>
      <vt:lpstr>４.状态图</vt:lpstr>
      <vt:lpstr>４．１ 状态图</vt:lpstr>
      <vt:lpstr>４．２ 状态图</vt:lpstr>
      <vt:lpstr>5.顺序图</vt:lpstr>
      <vt:lpstr>5 顺序图</vt:lpstr>
      <vt:lpstr>5 顺序图</vt:lpstr>
      <vt:lpstr>6.协作图</vt:lpstr>
      <vt:lpstr>6.协作图</vt:lpstr>
      <vt:lpstr>6.协作图</vt:lpstr>
      <vt:lpstr>7.活动图</vt:lpstr>
      <vt:lpstr>7.活动图</vt:lpstr>
      <vt:lpstr>8.组件图</vt:lpstr>
      <vt:lpstr>8.组件图</vt:lpstr>
      <vt:lpstr>9.部署图</vt:lpstr>
      <vt:lpstr>ＵＭＬ１．Ｘ与ＵＭＬ２．Ｘ的对比</vt:lpstr>
      <vt:lpstr>UML2.X修改的图</vt:lpstr>
      <vt:lpstr>用例图</vt:lpstr>
      <vt:lpstr>顺序图</vt:lpstr>
      <vt:lpstr>顺序图</vt:lpstr>
      <vt:lpstr>活动图</vt:lpstr>
      <vt:lpstr>构件图</vt:lpstr>
      <vt:lpstr>新增加的图</vt:lpstr>
      <vt:lpstr>包图</vt:lpstr>
      <vt:lpstr>组合结构图</vt:lpstr>
      <vt:lpstr>计时图</vt:lpstr>
      <vt:lpstr>UML2.X与UML1.X对比小结</vt:lpstr>
      <vt:lpstr>UML2.X与UML1.X对比小结</vt:lpstr>
      <vt:lpstr>参考资料</vt:lpstr>
      <vt:lpstr>小组分工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UML基础</dc:title>
  <dc:creator/>
  <cp:lastModifiedBy>rmj</cp:lastModifiedBy>
  <cp:revision>427</cp:revision>
  <dcterms:created xsi:type="dcterms:W3CDTF">2008-01-21T06:19:24Z</dcterms:created>
  <dcterms:modified xsi:type="dcterms:W3CDTF">2016-11-10T12:06:41Z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2052-10.1.0.6029</vt:lpwstr>
  </property>
</Properties>
</file>